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28" autoAdjust="0"/>
  </p:normalViewPr>
  <p:slideViewPr>
    <p:cSldViewPr>
      <p:cViewPr>
        <p:scale>
          <a:sx n="75" d="100"/>
          <a:sy n="75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31E78-DC2F-482B-8CEA-5C9398CF54DB}" type="datetimeFigureOut">
              <a:rPr lang="sk-SK"/>
              <a:pPr>
                <a:defRPr/>
              </a:pPr>
              <a:t>2.2.2011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C8F90-2FE0-47C1-AABC-05CAE95A061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722C0-784C-4278-9A94-764CC6A29B16}" type="datetimeFigureOut">
              <a:rPr lang="sk-SK"/>
              <a:pPr>
                <a:defRPr/>
              </a:pPr>
              <a:t>2.2.2011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E5BEE-7C30-4874-8F2B-4C14EA7CBA1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39F6C-2B2B-4981-A0D8-BD85FA69925F}" type="datetimeFigureOut">
              <a:rPr lang="sk-SK"/>
              <a:pPr>
                <a:defRPr/>
              </a:pPr>
              <a:t>2.2.2011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FF487-B907-4C78-BD81-0D0DB1FB144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CB259-CAA5-4F90-8E56-31BC84AC1199}" type="datetimeFigureOut">
              <a:rPr lang="sk-SK"/>
              <a:pPr>
                <a:defRPr/>
              </a:pPr>
              <a:t>2.2.2011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DC357-4716-448D-9FA5-5143AB1FFDB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39044-086D-4385-889A-1A73F5D60DB0}" type="datetimeFigureOut">
              <a:rPr lang="sk-SK"/>
              <a:pPr>
                <a:defRPr/>
              </a:pPr>
              <a:t>2.2.2011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21A87-35E1-46C6-A74F-CA6EEAC9F39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A0E66-9AF3-4948-8F4B-00C623DCBBFF}" type="datetimeFigureOut">
              <a:rPr lang="sk-SK"/>
              <a:pPr>
                <a:defRPr/>
              </a:pPr>
              <a:t>2.2.2011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A0E42-2666-41AF-AA25-1828686EFBB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FCC1F-F1A0-4FBF-B945-008DF75C7A1F}" type="datetimeFigureOut">
              <a:rPr lang="sk-SK"/>
              <a:pPr>
                <a:defRPr/>
              </a:pPr>
              <a:t>2.2.2011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C347C-3CE8-42BE-BBAE-D5A64C3806B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8CC22-0FCA-4020-8FA7-9FF434957095}" type="datetimeFigureOut">
              <a:rPr lang="sk-SK"/>
              <a:pPr>
                <a:defRPr/>
              </a:pPr>
              <a:t>2.2.2011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8AF42-CFBE-4BAE-A228-B2C15AC625B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73CF9-4781-4FF9-90EB-F2EDC2D12B48}" type="datetimeFigureOut">
              <a:rPr lang="sk-SK"/>
              <a:pPr>
                <a:defRPr/>
              </a:pPr>
              <a:t>2.2.2011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3DFB3-3CEB-4291-A014-4473B30271A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D182A-D11F-4414-A60D-EB1E55A03C13}" type="datetimeFigureOut">
              <a:rPr lang="sk-SK"/>
              <a:pPr>
                <a:defRPr/>
              </a:pPr>
              <a:t>2.2.2011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72FED-267B-4DC0-8508-2C46A0F4704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7D237-D213-46FB-ADB6-9513D1317DD4}" type="datetimeFigureOut">
              <a:rPr lang="sk-SK"/>
              <a:pPr>
                <a:defRPr/>
              </a:pPr>
              <a:t>2.2.2011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259AC-5E82-4D56-879D-3DB1AEC1EC3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61E683C-B687-475B-A036-A382893343E3}" type="datetimeFigureOut">
              <a:rPr lang="sk-SK"/>
              <a:pPr>
                <a:defRPr/>
              </a:pPr>
              <a:t>2.2.2011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B29FBA0-4CD2-4101-8E05-2D4046C91EA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med">
    <p:cut thruBlk="1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sk-SK"/>
          </a:p>
        </p:txBody>
      </p:sp>
      <p:sp>
        <p:nvSpPr>
          <p:cNvPr id="13317" name="WordArt 5"/>
          <p:cNvSpPr>
            <a:spLocks noChangeArrowheads="1" noChangeShapeType="1" noTextEdit="1"/>
          </p:cNvSpPr>
          <p:nvPr/>
        </p:nvSpPr>
        <p:spPr bwMode="auto">
          <a:xfrm>
            <a:off x="1908175" y="2205038"/>
            <a:ext cx="4824413" cy="14398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k-SK" sz="36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CC00"/>
                </a:solidFill>
                <a:latin typeface="Arial Black"/>
              </a:rPr>
              <a:t>Intervaly</a:t>
            </a:r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smtClean="0"/>
          </a:p>
        </p:txBody>
      </p:sp>
      <p:sp>
        <p:nvSpPr>
          <p:cNvPr id="14338" name="Zástupný symbol obsahu 2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472113"/>
          </a:xfrm>
        </p:spPr>
        <p:txBody>
          <a:bodyPr/>
          <a:lstStyle/>
          <a:p>
            <a:r>
              <a:rPr lang="sk-SK" smtClean="0">
                <a:solidFill>
                  <a:srgbClr val="FFFF00"/>
                </a:solidFill>
              </a:rPr>
              <a:t>Niektoré množiny reálnych čísel možno zobraziť na číselnej osi úsečkou, polpriamkou alebo priamkou. </a:t>
            </a:r>
          </a:p>
          <a:p>
            <a:pPr>
              <a:buFont typeface="Arial" charset="0"/>
              <a:buNone/>
            </a:pPr>
            <a:endParaRPr lang="sk-SK" smtClean="0">
              <a:solidFill>
                <a:srgbClr val="FFFF00"/>
              </a:solidFill>
            </a:endParaRPr>
          </a:p>
          <a:p>
            <a:r>
              <a:rPr lang="sk-SK" smtClean="0">
                <a:solidFill>
                  <a:srgbClr val="FFFF00"/>
                </a:solidFill>
              </a:rPr>
              <a:t>Krajné body tejto úsečky či začiatočný bod tejto polpriamky môžu, ale nemusia k nim patriť.</a:t>
            </a:r>
          </a:p>
          <a:p>
            <a:pPr>
              <a:buFont typeface="Arial" charset="0"/>
              <a:buNone/>
            </a:pPr>
            <a:endParaRPr lang="sk-SK" smtClean="0">
              <a:solidFill>
                <a:srgbClr val="FFFF00"/>
              </a:solidFill>
            </a:endParaRPr>
          </a:p>
          <a:p>
            <a:r>
              <a:rPr lang="sk-SK" smtClean="0">
                <a:solidFill>
                  <a:srgbClr val="FFFF00"/>
                </a:solidFill>
              </a:rPr>
              <a:t>Takéto podmnožiny množiny R sa nazývajú</a:t>
            </a:r>
          </a:p>
          <a:p>
            <a:pPr>
              <a:buFont typeface="Arial" charset="0"/>
              <a:buNone/>
            </a:pPr>
            <a:r>
              <a:rPr lang="sk-SK" smtClean="0">
                <a:solidFill>
                  <a:srgbClr val="FFFF00"/>
                </a:solidFill>
              </a:rPr>
              <a:t>                                  </a:t>
            </a:r>
            <a:r>
              <a:rPr lang="sk-SK" b="1" u="sng" smtClean="0">
                <a:solidFill>
                  <a:srgbClr val="FFFF00"/>
                </a:solidFill>
              </a:rPr>
              <a:t>INTERVALY</a:t>
            </a:r>
            <a:r>
              <a:rPr lang="sk-SK" smtClean="0">
                <a:solidFill>
                  <a:srgbClr val="FFFF00"/>
                </a:solidFill>
              </a:rPr>
              <a:t>.</a:t>
            </a:r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93" name="Group 33"/>
          <p:cNvGrpSpPr>
            <a:grpSpLocks/>
          </p:cNvGrpSpPr>
          <p:nvPr/>
        </p:nvGrpSpPr>
        <p:grpSpPr bwMode="auto">
          <a:xfrm>
            <a:off x="3203575" y="1844675"/>
            <a:ext cx="2520950" cy="657225"/>
            <a:chOff x="2018" y="1162"/>
            <a:chExt cx="1588" cy="414"/>
          </a:xfrm>
        </p:grpSpPr>
        <p:cxnSp>
          <p:nvCxnSpPr>
            <p:cNvPr id="5" name="Rovná spojnica 4"/>
            <p:cNvCxnSpPr/>
            <p:nvPr/>
          </p:nvCxnSpPr>
          <p:spPr>
            <a:xfrm>
              <a:off x="2018" y="1207"/>
              <a:ext cx="158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ál 7"/>
            <p:cNvSpPr/>
            <p:nvPr/>
          </p:nvSpPr>
          <p:spPr>
            <a:xfrm>
              <a:off x="3016" y="1162"/>
              <a:ext cx="91" cy="74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sk-SK"/>
            </a:p>
          </p:txBody>
        </p:sp>
        <p:cxnSp>
          <p:nvCxnSpPr>
            <p:cNvPr id="10" name="Rovná spojnica 9"/>
            <p:cNvCxnSpPr>
              <a:endCxn id="8" idx="2"/>
            </p:cNvCxnSpPr>
            <p:nvPr/>
          </p:nvCxnSpPr>
          <p:spPr>
            <a:xfrm flipV="1">
              <a:off x="2336" y="1199"/>
              <a:ext cx="680" cy="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69" name="BlokTextu 12"/>
            <p:cNvSpPr txBox="1">
              <a:spLocks noChangeArrowheads="1"/>
            </p:cNvSpPr>
            <p:nvPr/>
          </p:nvSpPr>
          <p:spPr bwMode="auto">
            <a:xfrm>
              <a:off x="2200" y="1207"/>
              <a:ext cx="181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sk-SK" sz="3200">
                  <a:latin typeface="Calibri" pitchFamily="34" charset="0"/>
                </a:rPr>
                <a:t>a</a:t>
              </a:r>
            </a:p>
          </p:txBody>
        </p:sp>
      </p:grpSp>
      <p:grpSp>
        <p:nvGrpSpPr>
          <p:cNvPr id="15361" name="Skupina 24"/>
          <p:cNvGrpSpPr>
            <a:grpSpLocks/>
          </p:cNvGrpSpPr>
          <p:nvPr/>
        </p:nvGrpSpPr>
        <p:grpSpPr bwMode="auto">
          <a:xfrm>
            <a:off x="3203575" y="4221163"/>
            <a:ext cx="2520950" cy="657225"/>
            <a:chOff x="3275856" y="3068960"/>
            <a:chExt cx="2520280" cy="656783"/>
          </a:xfrm>
        </p:grpSpPr>
        <p:cxnSp>
          <p:nvCxnSpPr>
            <p:cNvPr id="26" name="Rovná spojnica 25"/>
            <p:cNvCxnSpPr/>
            <p:nvPr/>
          </p:nvCxnSpPr>
          <p:spPr>
            <a:xfrm>
              <a:off x="3275856" y="3068960"/>
              <a:ext cx="252028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89" name="BlokTextu 26"/>
            <p:cNvSpPr txBox="1">
              <a:spLocks noChangeArrowheads="1"/>
            </p:cNvSpPr>
            <p:nvPr/>
          </p:nvSpPr>
          <p:spPr bwMode="auto">
            <a:xfrm>
              <a:off x="3563888" y="3140968"/>
              <a:ext cx="28803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sk-SK" sz="3200">
                  <a:latin typeface="Calibri" pitchFamily="34" charset="0"/>
                </a:rPr>
                <a:t>a</a:t>
              </a:r>
            </a:p>
          </p:txBody>
        </p:sp>
        <p:sp>
          <p:nvSpPr>
            <p:cNvPr id="15390" name="BlokTextu 27"/>
            <p:cNvSpPr txBox="1">
              <a:spLocks noChangeArrowheads="1"/>
            </p:cNvSpPr>
            <p:nvPr/>
          </p:nvSpPr>
          <p:spPr bwMode="auto">
            <a:xfrm>
              <a:off x="4788024" y="3140968"/>
              <a:ext cx="28803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sk-SK" sz="3200">
                  <a:latin typeface="Calibri" pitchFamily="34" charset="0"/>
                </a:rPr>
                <a:t>b</a:t>
              </a:r>
            </a:p>
          </p:txBody>
        </p:sp>
      </p:grpSp>
      <p:sp>
        <p:nvSpPr>
          <p:cNvPr id="15362" name="BlokTextu 13"/>
          <p:cNvSpPr txBox="1">
            <a:spLocks noChangeArrowheads="1"/>
          </p:cNvSpPr>
          <p:nvPr/>
        </p:nvSpPr>
        <p:spPr bwMode="auto">
          <a:xfrm>
            <a:off x="4716463" y="1916113"/>
            <a:ext cx="28733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3200">
                <a:latin typeface="Calibri" pitchFamily="34" charset="0"/>
              </a:rPr>
              <a:t>b</a:t>
            </a:r>
          </a:p>
        </p:txBody>
      </p:sp>
      <p:sp>
        <p:nvSpPr>
          <p:cNvPr id="1536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>
                <a:solidFill>
                  <a:srgbClr val="FFFF00"/>
                </a:solidFill>
              </a:rPr>
              <a:t>Grafické znázornenie</a:t>
            </a:r>
          </a:p>
        </p:txBody>
      </p:sp>
      <p:sp>
        <p:nvSpPr>
          <p:cNvPr id="15364" name="Zástupný symbol obsahu 2"/>
          <p:cNvSpPr>
            <a:spLocks noGrp="1"/>
          </p:cNvSpPr>
          <p:nvPr>
            <p:ph idx="1"/>
          </p:nvPr>
        </p:nvSpPr>
        <p:spPr>
          <a:xfrm>
            <a:off x="468313" y="1628775"/>
            <a:ext cx="7991475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sk-SK" smtClean="0"/>
              <a:t>{x</a:t>
            </a:r>
            <a:r>
              <a:rPr lang="az-Cyrl-AZ" smtClean="0"/>
              <a:t>є</a:t>
            </a:r>
            <a:r>
              <a:rPr lang="sk-SK" smtClean="0"/>
              <a:t>R, a ≤ x ≤ b}                                         </a:t>
            </a:r>
            <a:r>
              <a:rPr lang="en-US" smtClean="0"/>
              <a:t>&lt;</a:t>
            </a:r>
            <a:r>
              <a:rPr lang="sk-SK" smtClean="0"/>
              <a:t>a,b</a:t>
            </a:r>
            <a:r>
              <a:rPr lang="en-US" smtClean="0"/>
              <a:t>&gt;</a:t>
            </a:r>
            <a:endParaRPr lang="sk-SK" smtClean="0"/>
          </a:p>
          <a:p>
            <a:pPr>
              <a:buFont typeface="Arial" charset="0"/>
              <a:buNone/>
            </a:pPr>
            <a:endParaRPr lang="sk-SK" smtClean="0"/>
          </a:p>
          <a:p>
            <a:pPr>
              <a:buFont typeface="Arial" charset="0"/>
              <a:buNone/>
            </a:pPr>
            <a:r>
              <a:rPr lang="sk-SK" smtClean="0"/>
              <a:t>{x</a:t>
            </a:r>
            <a:r>
              <a:rPr lang="az-Cyrl-AZ" smtClean="0"/>
              <a:t>є</a:t>
            </a:r>
            <a:r>
              <a:rPr lang="sk-SK" smtClean="0"/>
              <a:t>R, a </a:t>
            </a:r>
            <a:r>
              <a:rPr lang="en-US" smtClean="0"/>
              <a:t>&lt;</a:t>
            </a:r>
            <a:r>
              <a:rPr lang="sk-SK" smtClean="0"/>
              <a:t> x ≤ b}                                         (a,b</a:t>
            </a:r>
            <a:r>
              <a:rPr lang="en-US" smtClean="0"/>
              <a:t>&gt;</a:t>
            </a:r>
            <a:r>
              <a:rPr lang="sk-SK" smtClean="0"/>
              <a:t> </a:t>
            </a:r>
          </a:p>
          <a:p>
            <a:pPr>
              <a:buFont typeface="Arial" charset="0"/>
              <a:buNone/>
            </a:pPr>
            <a:endParaRPr lang="sk-SK" smtClean="0"/>
          </a:p>
          <a:p>
            <a:pPr>
              <a:buFont typeface="Arial" charset="0"/>
              <a:buNone/>
            </a:pPr>
            <a:r>
              <a:rPr lang="sk-SK" smtClean="0"/>
              <a:t>{x</a:t>
            </a:r>
            <a:r>
              <a:rPr lang="az-Cyrl-AZ" smtClean="0"/>
              <a:t>є</a:t>
            </a:r>
            <a:r>
              <a:rPr lang="sk-SK" smtClean="0"/>
              <a:t>R, a ≤ x </a:t>
            </a:r>
            <a:r>
              <a:rPr lang="en-US" smtClean="0"/>
              <a:t>&lt;</a:t>
            </a:r>
            <a:r>
              <a:rPr lang="sk-SK" smtClean="0"/>
              <a:t> b} 				       </a:t>
            </a:r>
            <a:r>
              <a:rPr lang="en-US" smtClean="0"/>
              <a:t>&lt;</a:t>
            </a:r>
            <a:r>
              <a:rPr lang="sk-SK" smtClean="0"/>
              <a:t>a,b) 	</a:t>
            </a:r>
          </a:p>
          <a:p>
            <a:pPr>
              <a:buFont typeface="Arial" charset="0"/>
              <a:buNone/>
            </a:pPr>
            <a:endParaRPr lang="sk-SK" smtClean="0"/>
          </a:p>
          <a:p>
            <a:pPr>
              <a:buFont typeface="Arial" charset="0"/>
              <a:buNone/>
            </a:pPr>
            <a:r>
              <a:rPr lang="sk-SK" smtClean="0"/>
              <a:t>{x</a:t>
            </a:r>
            <a:r>
              <a:rPr lang="az-Cyrl-AZ" smtClean="0"/>
              <a:t>є</a:t>
            </a:r>
            <a:r>
              <a:rPr lang="sk-SK" smtClean="0"/>
              <a:t>R, a </a:t>
            </a:r>
            <a:r>
              <a:rPr lang="en-US" smtClean="0"/>
              <a:t>&lt;</a:t>
            </a:r>
            <a:r>
              <a:rPr lang="sk-SK" smtClean="0"/>
              <a:t> x </a:t>
            </a:r>
            <a:r>
              <a:rPr lang="en-US" smtClean="0"/>
              <a:t>&lt;</a:t>
            </a:r>
            <a:r>
              <a:rPr lang="sk-SK" smtClean="0"/>
              <a:t> b} 				       (a,b)</a:t>
            </a:r>
          </a:p>
        </p:txBody>
      </p:sp>
      <p:sp>
        <p:nvSpPr>
          <p:cNvPr id="6" name="Ovál 5"/>
          <p:cNvSpPr/>
          <p:nvPr/>
        </p:nvSpPr>
        <p:spPr>
          <a:xfrm>
            <a:off x="3635375" y="1844675"/>
            <a:ext cx="144463" cy="11747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grpSp>
        <p:nvGrpSpPr>
          <p:cNvPr id="15370" name="Skupina 23"/>
          <p:cNvGrpSpPr>
            <a:grpSpLocks/>
          </p:cNvGrpSpPr>
          <p:nvPr/>
        </p:nvGrpSpPr>
        <p:grpSpPr bwMode="auto">
          <a:xfrm>
            <a:off x="3276600" y="3068638"/>
            <a:ext cx="2519363" cy="657225"/>
            <a:chOff x="3275856" y="3068960"/>
            <a:chExt cx="2520280" cy="656783"/>
          </a:xfrm>
        </p:grpSpPr>
        <p:cxnSp>
          <p:nvCxnSpPr>
            <p:cNvPr id="15" name="Rovná spojnica 14"/>
            <p:cNvCxnSpPr/>
            <p:nvPr/>
          </p:nvCxnSpPr>
          <p:spPr>
            <a:xfrm>
              <a:off x="3275856" y="3068960"/>
              <a:ext cx="252028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86" name="BlokTextu 15"/>
            <p:cNvSpPr txBox="1">
              <a:spLocks noChangeArrowheads="1"/>
            </p:cNvSpPr>
            <p:nvPr/>
          </p:nvSpPr>
          <p:spPr bwMode="auto">
            <a:xfrm>
              <a:off x="3563888" y="3140968"/>
              <a:ext cx="28803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sk-SK" sz="3200">
                  <a:latin typeface="Calibri" pitchFamily="34" charset="0"/>
                </a:rPr>
                <a:t>a</a:t>
              </a:r>
            </a:p>
          </p:txBody>
        </p:sp>
        <p:sp>
          <p:nvSpPr>
            <p:cNvPr id="15387" name="BlokTextu 16"/>
            <p:cNvSpPr txBox="1">
              <a:spLocks noChangeArrowheads="1"/>
            </p:cNvSpPr>
            <p:nvPr/>
          </p:nvSpPr>
          <p:spPr bwMode="auto">
            <a:xfrm>
              <a:off x="4788024" y="3140968"/>
              <a:ext cx="28803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sk-SK" sz="3200">
                  <a:latin typeface="Calibri" pitchFamily="34" charset="0"/>
                </a:rPr>
                <a:t>b</a:t>
              </a:r>
            </a:p>
          </p:txBody>
        </p:sp>
      </p:grpSp>
      <p:sp>
        <p:nvSpPr>
          <p:cNvPr id="18" name="Ovál 17"/>
          <p:cNvSpPr/>
          <p:nvPr/>
        </p:nvSpPr>
        <p:spPr>
          <a:xfrm>
            <a:off x="3635375" y="2997200"/>
            <a:ext cx="144463" cy="144463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sp>
        <p:nvSpPr>
          <p:cNvPr id="19" name="Ovál 18"/>
          <p:cNvSpPr/>
          <p:nvPr/>
        </p:nvSpPr>
        <p:spPr>
          <a:xfrm>
            <a:off x="4859338" y="2997200"/>
            <a:ext cx="144462" cy="11747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sp>
        <p:nvSpPr>
          <p:cNvPr id="20" name="Ovál 19"/>
          <p:cNvSpPr/>
          <p:nvPr/>
        </p:nvSpPr>
        <p:spPr>
          <a:xfrm>
            <a:off x="3635375" y="4149725"/>
            <a:ext cx="144463" cy="11747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cxnSp>
        <p:nvCxnSpPr>
          <p:cNvPr id="21" name="Rovná spojnica 20"/>
          <p:cNvCxnSpPr>
            <a:stCxn id="18" idx="6"/>
          </p:cNvCxnSpPr>
          <p:nvPr/>
        </p:nvCxnSpPr>
        <p:spPr>
          <a:xfrm>
            <a:off x="3779838" y="3068638"/>
            <a:ext cx="10795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375" name="Skupina 28"/>
          <p:cNvGrpSpPr>
            <a:grpSpLocks/>
          </p:cNvGrpSpPr>
          <p:nvPr/>
        </p:nvGrpSpPr>
        <p:grpSpPr bwMode="auto">
          <a:xfrm>
            <a:off x="3203575" y="5373688"/>
            <a:ext cx="2519363" cy="650875"/>
            <a:chOff x="3275856" y="3068960"/>
            <a:chExt cx="2520280" cy="650437"/>
          </a:xfrm>
        </p:grpSpPr>
        <p:cxnSp>
          <p:nvCxnSpPr>
            <p:cNvPr id="30" name="Rovná spojnica 29"/>
            <p:cNvCxnSpPr/>
            <p:nvPr/>
          </p:nvCxnSpPr>
          <p:spPr>
            <a:xfrm>
              <a:off x="3275856" y="3068960"/>
              <a:ext cx="252028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83" name="BlokTextu 30"/>
            <p:cNvSpPr txBox="1">
              <a:spLocks noChangeArrowheads="1"/>
            </p:cNvSpPr>
            <p:nvPr/>
          </p:nvSpPr>
          <p:spPr bwMode="auto">
            <a:xfrm>
              <a:off x="3563298" y="3140349"/>
              <a:ext cx="289030" cy="579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sk-SK" sz="3200">
                  <a:latin typeface="Calibri" pitchFamily="34" charset="0"/>
                </a:rPr>
                <a:t>a</a:t>
              </a:r>
            </a:p>
          </p:txBody>
        </p:sp>
        <p:sp>
          <p:nvSpPr>
            <p:cNvPr id="15384" name="BlokTextu 31"/>
            <p:cNvSpPr txBox="1">
              <a:spLocks noChangeArrowheads="1"/>
            </p:cNvSpPr>
            <p:nvPr/>
          </p:nvSpPr>
          <p:spPr bwMode="auto">
            <a:xfrm>
              <a:off x="4787706" y="3140349"/>
              <a:ext cx="289031" cy="579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sk-SK" sz="3200">
                  <a:latin typeface="Calibri" pitchFamily="34" charset="0"/>
                </a:rPr>
                <a:t>b</a:t>
              </a:r>
            </a:p>
          </p:txBody>
        </p:sp>
      </p:grpSp>
      <p:sp>
        <p:nvSpPr>
          <p:cNvPr id="33" name="Ovál 32"/>
          <p:cNvSpPr/>
          <p:nvPr/>
        </p:nvSpPr>
        <p:spPr>
          <a:xfrm>
            <a:off x="4859338" y="4149725"/>
            <a:ext cx="144462" cy="142875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cxnSp>
        <p:nvCxnSpPr>
          <p:cNvPr id="35" name="Rovná spojnica 34"/>
          <p:cNvCxnSpPr/>
          <p:nvPr/>
        </p:nvCxnSpPr>
        <p:spPr>
          <a:xfrm>
            <a:off x="3779838" y="4221163"/>
            <a:ext cx="10795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ovná spojnica 35"/>
          <p:cNvCxnSpPr/>
          <p:nvPr/>
        </p:nvCxnSpPr>
        <p:spPr>
          <a:xfrm>
            <a:off x="3779838" y="5373688"/>
            <a:ext cx="1081087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ál 36"/>
          <p:cNvSpPr/>
          <p:nvPr/>
        </p:nvSpPr>
        <p:spPr>
          <a:xfrm>
            <a:off x="4859338" y="5300663"/>
            <a:ext cx="144462" cy="144462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sp>
        <p:nvSpPr>
          <p:cNvPr id="38" name="Ovál 37"/>
          <p:cNvSpPr/>
          <p:nvPr/>
        </p:nvSpPr>
        <p:spPr>
          <a:xfrm>
            <a:off x="3635375" y="5300663"/>
            <a:ext cx="142875" cy="144462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98" name="Group 14"/>
          <p:cNvGrpSpPr>
            <a:grpSpLocks/>
          </p:cNvGrpSpPr>
          <p:nvPr/>
        </p:nvGrpSpPr>
        <p:grpSpPr bwMode="auto">
          <a:xfrm>
            <a:off x="3203575" y="3068638"/>
            <a:ext cx="2520950" cy="579437"/>
            <a:chOff x="1973" y="1207"/>
            <a:chExt cx="1588" cy="365"/>
          </a:xfrm>
        </p:grpSpPr>
        <p:cxnSp>
          <p:nvCxnSpPr>
            <p:cNvPr id="2" name="Rovná spojnica 4"/>
            <p:cNvCxnSpPr/>
            <p:nvPr/>
          </p:nvCxnSpPr>
          <p:spPr>
            <a:xfrm>
              <a:off x="1973" y="1207"/>
              <a:ext cx="158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00" name="BlokTextu 12"/>
            <p:cNvSpPr txBox="1">
              <a:spLocks noChangeArrowheads="1"/>
            </p:cNvSpPr>
            <p:nvPr/>
          </p:nvSpPr>
          <p:spPr bwMode="auto">
            <a:xfrm>
              <a:off x="2109" y="1207"/>
              <a:ext cx="18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sk-SK" sz="3200">
                  <a:latin typeface="Calibri" pitchFamily="34" charset="0"/>
                </a:rPr>
                <a:t>a</a:t>
              </a:r>
            </a:p>
          </p:txBody>
        </p:sp>
      </p:grpSp>
      <p:grpSp>
        <p:nvGrpSpPr>
          <p:cNvPr id="16392" name="Group 8"/>
          <p:cNvGrpSpPr>
            <a:grpSpLocks/>
          </p:cNvGrpSpPr>
          <p:nvPr/>
        </p:nvGrpSpPr>
        <p:grpSpPr bwMode="auto">
          <a:xfrm>
            <a:off x="3132138" y="1916113"/>
            <a:ext cx="2520950" cy="579437"/>
            <a:chOff x="1973" y="1207"/>
            <a:chExt cx="1588" cy="365"/>
          </a:xfrm>
        </p:grpSpPr>
        <p:cxnSp>
          <p:nvCxnSpPr>
            <p:cNvPr id="3" name="Rovná spojnica 4"/>
            <p:cNvCxnSpPr/>
            <p:nvPr/>
          </p:nvCxnSpPr>
          <p:spPr>
            <a:xfrm>
              <a:off x="1973" y="1207"/>
              <a:ext cx="158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91" name="BlokTextu 12"/>
            <p:cNvSpPr txBox="1">
              <a:spLocks noChangeArrowheads="1"/>
            </p:cNvSpPr>
            <p:nvPr/>
          </p:nvSpPr>
          <p:spPr bwMode="auto">
            <a:xfrm>
              <a:off x="2109" y="1207"/>
              <a:ext cx="18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sk-SK" sz="3200">
                  <a:latin typeface="Calibri" pitchFamily="34" charset="0"/>
                </a:rPr>
                <a:t>a</a:t>
              </a:r>
            </a:p>
          </p:txBody>
        </p:sp>
      </p:grpSp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>
                <a:solidFill>
                  <a:srgbClr val="FFFF00"/>
                </a:solidFill>
              </a:rPr>
              <a:t>Grafické znázornenie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sk-SK" smtClean="0"/>
              <a:t>{x</a:t>
            </a:r>
            <a:r>
              <a:rPr lang="az-Cyrl-AZ" smtClean="0"/>
              <a:t>є</a:t>
            </a:r>
            <a:r>
              <a:rPr lang="sk-SK" smtClean="0"/>
              <a:t>R, x ≥ a}                                            </a:t>
            </a:r>
            <a:r>
              <a:rPr lang="en-US" smtClean="0"/>
              <a:t>&lt;</a:t>
            </a:r>
            <a:r>
              <a:rPr lang="sk-SK" smtClean="0"/>
              <a:t>a,+∞)</a:t>
            </a:r>
          </a:p>
          <a:p>
            <a:pPr>
              <a:buFont typeface="Arial" charset="0"/>
              <a:buNone/>
            </a:pPr>
            <a:endParaRPr lang="sk-SK" smtClean="0"/>
          </a:p>
          <a:p>
            <a:pPr>
              <a:buFont typeface="Arial" charset="0"/>
              <a:buNone/>
            </a:pPr>
            <a:r>
              <a:rPr lang="sk-SK" smtClean="0"/>
              <a:t>{x</a:t>
            </a:r>
            <a:r>
              <a:rPr lang="az-Cyrl-AZ" smtClean="0"/>
              <a:t>є</a:t>
            </a:r>
            <a:r>
              <a:rPr lang="sk-SK" smtClean="0"/>
              <a:t>R, x </a:t>
            </a:r>
            <a:r>
              <a:rPr lang="en-US" smtClean="0"/>
              <a:t>&gt;</a:t>
            </a:r>
            <a:r>
              <a:rPr lang="sk-SK" smtClean="0"/>
              <a:t> a}                                            (a,+∞)</a:t>
            </a:r>
          </a:p>
          <a:p>
            <a:pPr>
              <a:buFont typeface="Arial" charset="0"/>
              <a:buNone/>
            </a:pPr>
            <a:endParaRPr lang="sk-SK" smtClean="0"/>
          </a:p>
          <a:p>
            <a:pPr>
              <a:buFont typeface="Arial" charset="0"/>
              <a:buNone/>
            </a:pPr>
            <a:r>
              <a:rPr lang="sk-SK" smtClean="0"/>
              <a:t>{x</a:t>
            </a:r>
            <a:r>
              <a:rPr lang="az-Cyrl-AZ" smtClean="0"/>
              <a:t>є</a:t>
            </a:r>
            <a:r>
              <a:rPr lang="sk-SK" smtClean="0"/>
              <a:t>R, x ≤ a}                                            (-∞,a</a:t>
            </a:r>
            <a:r>
              <a:rPr lang="en-US" smtClean="0"/>
              <a:t>&gt;</a:t>
            </a:r>
            <a:endParaRPr lang="sk-SK" smtClean="0"/>
          </a:p>
          <a:p>
            <a:pPr>
              <a:buFont typeface="Arial" charset="0"/>
              <a:buNone/>
            </a:pPr>
            <a:endParaRPr lang="sk-SK" smtClean="0"/>
          </a:p>
          <a:p>
            <a:pPr>
              <a:buFont typeface="Arial" charset="0"/>
              <a:buNone/>
            </a:pPr>
            <a:r>
              <a:rPr lang="sk-SK" smtClean="0"/>
              <a:t>{x</a:t>
            </a:r>
            <a:r>
              <a:rPr lang="az-Cyrl-AZ" smtClean="0"/>
              <a:t>є</a:t>
            </a:r>
            <a:r>
              <a:rPr lang="sk-SK" smtClean="0"/>
              <a:t>R, x </a:t>
            </a:r>
            <a:r>
              <a:rPr lang="en-US" smtClean="0"/>
              <a:t>&lt;</a:t>
            </a:r>
            <a:r>
              <a:rPr lang="sk-SK" smtClean="0"/>
              <a:t> a}                                            (-∞,a)</a:t>
            </a:r>
          </a:p>
          <a:p>
            <a:pPr>
              <a:buFont typeface="Arial" charset="0"/>
              <a:buNone/>
            </a:pPr>
            <a:endParaRPr lang="sk-SK" smtClean="0"/>
          </a:p>
        </p:txBody>
      </p:sp>
      <p:sp>
        <p:nvSpPr>
          <p:cNvPr id="19" name="Ovál 18"/>
          <p:cNvSpPr/>
          <p:nvPr/>
        </p:nvSpPr>
        <p:spPr>
          <a:xfrm>
            <a:off x="3492500" y="1844675"/>
            <a:ext cx="144463" cy="11747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cxnSp>
        <p:nvCxnSpPr>
          <p:cNvPr id="10" name="Rovná spojnica 9"/>
          <p:cNvCxnSpPr>
            <a:endCxn id="8" idx="2"/>
          </p:cNvCxnSpPr>
          <p:nvPr/>
        </p:nvCxnSpPr>
        <p:spPr>
          <a:xfrm flipV="1">
            <a:off x="3635375" y="1916113"/>
            <a:ext cx="2016125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ovná spojnica 4"/>
          <p:cNvCxnSpPr/>
          <p:nvPr/>
        </p:nvCxnSpPr>
        <p:spPr>
          <a:xfrm>
            <a:off x="3203575" y="4221163"/>
            <a:ext cx="252095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5" name="BlokTextu 12"/>
          <p:cNvSpPr txBox="1">
            <a:spLocks noChangeArrowheads="1"/>
          </p:cNvSpPr>
          <p:nvPr/>
        </p:nvSpPr>
        <p:spPr bwMode="auto">
          <a:xfrm>
            <a:off x="5076825" y="5516563"/>
            <a:ext cx="287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3200">
                <a:latin typeface="Calibri" pitchFamily="34" charset="0"/>
              </a:rPr>
              <a:t>a</a:t>
            </a:r>
          </a:p>
        </p:txBody>
      </p:sp>
      <p:sp>
        <p:nvSpPr>
          <p:cNvPr id="38" name="Ovál 37"/>
          <p:cNvSpPr/>
          <p:nvPr/>
        </p:nvSpPr>
        <p:spPr>
          <a:xfrm>
            <a:off x="3492500" y="2997200"/>
            <a:ext cx="142875" cy="144463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cxnSp>
        <p:nvCxnSpPr>
          <p:cNvPr id="4" name="Rovná spojnica 9"/>
          <p:cNvCxnSpPr>
            <a:endCxn id="8" idx="2"/>
          </p:cNvCxnSpPr>
          <p:nvPr/>
        </p:nvCxnSpPr>
        <p:spPr>
          <a:xfrm flipV="1">
            <a:off x="3635375" y="3068638"/>
            <a:ext cx="208915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ál 18"/>
          <p:cNvSpPr/>
          <p:nvPr/>
        </p:nvSpPr>
        <p:spPr>
          <a:xfrm>
            <a:off x="5148263" y="4149725"/>
            <a:ext cx="144462" cy="11747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cxnSp>
        <p:nvCxnSpPr>
          <p:cNvPr id="7" name="Rovná spojnica 9"/>
          <p:cNvCxnSpPr>
            <a:endCxn id="8" idx="2"/>
          </p:cNvCxnSpPr>
          <p:nvPr/>
        </p:nvCxnSpPr>
        <p:spPr>
          <a:xfrm flipV="1">
            <a:off x="3203575" y="4221163"/>
            <a:ext cx="2016125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4"/>
          <p:cNvCxnSpPr/>
          <p:nvPr/>
        </p:nvCxnSpPr>
        <p:spPr>
          <a:xfrm>
            <a:off x="3132138" y="5445125"/>
            <a:ext cx="252095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5" name="BlokTextu 12"/>
          <p:cNvSpPr txBox="1">
            <a:spLocks noChangeArrowheads="1"/>
          </p:cNvSpPr>
          <p:nvPr/>
        </p:nvSpPr>
        <p:spPr bwMode="auto">
          <a:xfrm>
            <a:off x="5076825" y="4221163"/>
            <a:ext cx="287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3200">
                <a:latin typeface="Calibri" pitchFamily="34" charset="0"/>
              </a:rPr>
              <a:t>a</a:t>
            </a:r>
          </a:p>
        </p:txBody>
      </p:sp>
      <p:sp>
        <p:nvSpPr>
          <p:cNvPr id="9" name="Ovál 37"/>
          <p:cNvSpPr/>
          <p:nvPr/>
        </p:nvSpPr>
        <p:spPr>
          <a:xfrm>
            <a:off x="5148263" y="5373688"/>
            <a:ext cx="142875" cy="144462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cxnSp>
        <p:nvCxnSpPr>
          <p:cNvPr id="11" name="Rovná spojnica 9"/>
          <p:cNvCxnSpPr>
            <a:endCxn id="8" idx="2"/>
          </p:cNvCxnSpPr>
          <p:nvPr/>
        </p:nvCxnSpPr>
        <p:spPr>
          <a:xfrm flipV="1">
            <a:off x="3132138" y="5445125"/>
            <a:ext cx="2016125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59</TotalTime>
  <Words>103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Šablóna návrhu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7" baseType="lpstr">
      <vt:lpstr>Calibri</vt:lpstr>
      <vt:lpstr>Arial</vt:lpstr>
      <vt:lpstr>Motív Office</vt:lpstr>
      <vt:lpstr>Snímka 1</vt:lpstr>
      <vt:lpstr>Snímka 2</vt:lpstr>
      <vt:lpstr>Grafické znázornenie</vt:lpstr>
      <vt:lpstr>Grafické znázornenie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Intervaly</dc:title>
  <dc:creator>lenovo_ntb</dc:creator>
  <cp:lastModifiedBy>Učiteľ</cp:lastModifiedBy>
  <cp:revision>4</cp:revision>
  <dcterms:created xsi:type="dcterms:W3CDTF">2011-02-02T17:17:25Z</dcterms:created>
  <dcterms:modified xsi:type="dcterms:W3CDTF">2011-02-02T11:31:01Z</dcterms:modified>
</cp:coreProperties>
</file>