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7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0E86-04D0-437D-BF2E-66ED5F5A872D}" type="datetimeFigureOut">
              <a:rPr lang="sk-SK" smtClean="0"/>
              <a:pPr/>
              <a:t>26. 4. 2014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B8272-BB78-419E-A386-9925CB66D8C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0E86-04D0-437D-BF2E-66ED5F5A872D}" type="datetimeFigureOut">
              <a:rPr lang="sk-SK" smtClean="0"/>
              <a:pPr/>
              <a:t>26. 4. 2014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B8272-BB78-419E-A386-9925CB66D8C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0E86-04D0-437D-BF2E-66ED5F5A872D}" type="datetimeFigureOut">
              <a:rPr lang="sk-SK" smtClean="0"/>
              <a:pPr/>
              <a:t>26. 4. 2014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B8272-BB78-419E-A386-9925CB66D8C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0E86-04D0-437D-BF2E-66ED5F5A872D}" type="datetimeFigureOut">
              <a:rPr lang="sk-SK" smtClean="0"/>
              <a:pPr/>
              <a:t>26. 4. 2014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B8272-BB78-419E-A386-9925CB66D8C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0E86-04D0-437D-BF2E-66ED5F5A872D}" type="datetimeFigureOut">
              <a:rPr lang="sk-SK" smtClean="0"/>
              <a:pPr/>
              <a:t>26. 4. 2014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B8272-BB78-419E-A386-9925CB66D8C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0E86-04D0-437D-BF2E-66ED5F5A872D}" type="datetimeFigureOut">
              <a:rPr lang="sk-SK" smtClean="0"/>
              <a:pPr/>
              <a:t>26. 4. 2014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B8272-BB78-419E-A386-9925CB66D8C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0E86-04D0-437D-BF2E-66ED5F5A872D}" type="datetimeFigureOut">
              <a:rPr lang="sk-SK" smtClean="0"/>
              <a:pPr/>
              <a:t>26. 4. 2014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B8272-BB78-419E-A386-9925CB66D8C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0E86-04D0-437D-BF2E-66ED5F5A872D}" type="datetimeFigureOut">
              <a:rPr lang="sk-SK" smtClean="0"/>
              <a:pPr/>
              <a:t>26. 4. 2014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B8272-BB78-419E-A386-9925CB66D8C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0E86-04D0-437D-BF2E-66ED5F5A872D}" type="datetimeFigureOut">
              <a:rPr lang="sk-SK" smtClean="0"/>
              <a:pPr/>
              <a:t>26. 4. 2014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B8272-BB78-419E-A386-9925CB66D8C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0E86-04D0-437D-BF2E-66ED5F5A872D}" type="datetimeFigureOut">
              <a:rPr lang="sk-SK" smtClean="0"/>
              <a:pPr/>
              <a:t>26. 4. 2014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B8272-BB78-419E-A386-9925CB66D8C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0E86-04D0-437D-BF2E-66ED5F5A872D}" type="datetimeFigureOut">
              <a:rPr lang="sk-SK" smtClean="0"/>
              <a:pPr/>
              <a:t>26. 4. 2014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B8272-BB78-419E-A386-9925CB66D8C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60E86-04D0-437D-BF2E-66ED5F5A872D}" type="datetimeFigureOut">
              <a:rPr lang="sk-SK" smtClean="0"/>
              <a:pPr/>
              <a:t>26. 4. 2014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B8272-BB78-419E-A386-9925CB66D8CF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 spd="med"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27723" y="3861048"/>
            <a:ext cx="8229600" cy="4210421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sk-SK" altLang="sk-SK" dirty="0" smtClean="0"/>
              <a:t/>
            </a:r>
            <a:br>
              <a:rPr lang="sk-SK" altLang="sk-SK" dirty="0" smtClean="0"/>
            </a:br>
            <a:r>
              <a:rPr lang="sk-SK" altLang="sk-SK" sz="2000" dirty="0" smtClean="0">
                <a:solidFill>
                  <a:schemeClr val="bg1"/>
                </a:solidFill>
              </a:rPr>
              <a:t>Mgr. Jana </a:t>
            </a:r>
            <a:r>
              <a:rPr lang="sk-SK" altLang="sk-SK" sz="2000" dirty="0" err="1" smtClean="0">
                <a:solidFill>
                  <a:schemeClr val="bg1"/>
                </a:solidFill>
              </a:rPr>
              <a:t>Kartíková</a:t>
            </a:r>
            <a:endParaRPr lang="sk-SK" altLang="sk-SK" sz="2000" dirty="0" smtClean="0">
              <a:solidFill>
                <a:schemeClr val="bg1"/>
              </a:solidFill>
            </a:endParaRPr>
          </a:p>
          <a:p>
            <a:pPr algn="ctr">
              <a:buNone/>
              <a:defRPr/>
            </a:pPr>
            <a:r>
              <a:rPr lang="sk-SK" altLang="sk-SK" sz="2000" dirty="0" smtClean="0">
                <a:solidFill>
                  <a:schemeClr val="bg1"/>
                </a:solidFill>
              </a:rPr>
              <a:t>SOŠ obchodu a služieb, Žiar nad Hronom</a:t>
            </a:r>
          </a:p>
          <a:p>
            <a:pPr algn="ctr">
              <a:buNone/>
              <a:defRPr/>
            </a:pPr>
            <a:r>
              <a:rPr lang="sk-SK" altLang="sk-SK" sz="2000" dirty="0" smtClean="0">
                <a:solidFill>
                  <a:schemeClr val="bg1"/>
                </a:solidFill>
              </a:rPr>
              <a:t>2014</a:t>
            </a:r>
          </a:p>
          <a:p>
            <a:pPr>
              <a:buNone/>
              <a:defRPr/>
            </a:pPr>
            <a:endParaRPr lang="sk-SK" altLang="sk-SK" sz="4400" dirty="0">
              <a:solidFill>
                <a:schemeClr val="bg1"/>
              </a:solidFill>
            </a:endParaRPr>
          </a:p>
          <a:p>
            <a:pPr>
              <a:buNone/>
              <a:defRPr/>
            </a:pPr>
            <a:endParaRPr lang="sk-SK" altLang="sk-SK" sz="4400" dirty="0" smtClean="0">
              <a:solidFill>
                <a:schemeClr val="bg1"/>
              </a:solidFill>
            </a:endParaRPr>
          </a:p>
        </p:txBody>
      </p:sp>
      <p:pic>
        <p:nvPicPr>
          <p:cNvPr id="2050" name="Picture 2" descr="http://www.zsstefanikga.edu.sk/jpg/skola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789040"/>
            <a:ext cx="3465219" cy="2740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286" y="332656"/>
            <a:ext cx="6086475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>
            <a:spLocks noGrp="1"/>
          </p:cNvSpPr>
          <p:nvPr/>
        </p:nvSpPr>
        <p:spPr bwMode="auto">
          <a:xfrm>
            <a:off x="685800" y="2023134"/>
            <a:ext cx="7772400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sk-SK" altLang="sk-SK" sz="1400" b="1" dirty="0" smtClean="0">
                <a:solidFill>
                  <a:schemeClr val="bg1"/>
                </a:solidFill>
              </a:rPr>
              <a:t>Metodicko-pedagogické centrum</a:t>
            </a:r>
            <a:r>
              <a:rPr lang="sk-SK" altLang="sk-SK" sz="1400" dirty="0" smtClean="0">
                <a:solidFill>
                  <a:schemeClr val="bg1"/>
                </a:solidFill>
              </a:rPr>
              <a:t/>
            </a:r>
            <a:br>
              <a:rPr lang="sk-SK" altLang="sk-SK" sz="1400" dirty="0" smtClean="0">
                <a:solidFill>
                  <a:schemeClr val="bg1"/>
                </a:solidFill>
              </a:rPr>
            </a:br>
            <a:r>
              <a:rPr lang="sk-SK" altLang="sk-SK" sz="1400" b="1" dirty="0" smtClean="0">
                <a:solidFill>
                  <a:schemeClr val="bg1"/>
                </a:solidFill>
              </a:rPr>
              <a:t>regionálne pracovisko Banská Bystrica</a:t>
            </a:r>
            <a:r>
              <a:rPr lang="sk-SK" altLang="sk-SK" dirty="0" smtClean="0">
                <a:solidFill>
                  <a:schemeClr val="bg1"/>
                </a:solidFill>
              </a:rPr>
              <a:t/>
            </a:r>
            <a:br>
              <a:rPr lang="sk-SK" altLang="sk-SK" dirty="0" smtClean="0">
                <a:solidFill>
                  <a:schemeClr val="bg1"/>
                </a:solidFill>
              </a:rPr>
            </a:br>
            <a:r>
              <a:rPr lang="sk-SK" altLang="sk-SK" sz="1300" dirty="0" smtClean="0">
                <a:solidFill>
                  <a:schemeClr val="bg1"/>
                </a:solidFill>
              </a:rPr>
              <a:t/>
            </a:r>
            <a:br>
              <a:rPr lang="sk-SK" altLang="sk-SK" sz="1300" dirty="0" smtClean="0">
                <a:solidFill>
                  <a:schemeClr val="bg1"/>
                </a:solidFill>
              </a:rPr>
            </a:br>
            <a:r>
              <a:rPr lang="sk-SK" altLang="sk-SK" sz="2000" b="1" i="1" dirty="0" smtClean="0">
                <a:solidFill>
                  <a:schemeClr val="bg1"/>
                </a:solidFill>
              </a:rPr>
              <a:t>Microsoft Office 2007 v edukačnom procese. </a:t>
            </a:r>
            <a:r>
              <a:rPr lang="sk-SK" altLang="sk-SK" dirty="0" smtClean="0">
                <a:solidFill>
                  <a:schemeClr val="bg1"/>
                </a:solidFill>
              </a:rPr>
              <a:t/>
            </a:r>
            <a:br>
              <a:rPr lang="sk-SK" altLang="sk-SK" dirty="0" smtClean="0">
                <a:solidFill>
                  <a:schemeClr val="bg1"/>
                </a:solidFill>
              </a:rPr>
            </a:br>
            <a:r>
              <a:rPr lang="sk-SK" altLang="sk-SK" sz="2000" dirty="0" smtClean="0">
                <a:solidFill>
                  <a:schemeClr val="bg1"/>
                </a:solidFill>
              </a:rPr>
              <a:t>BBA20_0035_2010_PKRO</a:t>
            </a:r>
            <a:endParaRPr lang="sk-SK" altLang="sk-SK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358637"/>
      </p:ext>
    </p:extLst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rgbClr val="FFFF00"/>
                </a:solidFill>
              </a:rPr>
              <a:t>5. Vzájomná poloha priamky a roviny</a:t>
            </a:r>
            <a:endParaRPr lang="sk-SK" dirty="0">
              <a:solidFill>
                <a:srgbClr val="FFFF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Priamka je rovnobežná s rovinou</a:t>
            </a:r>
            <a:endParaRPr lang="sk-SK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sk-SK" dirty="0">
              <a:latin typeface="Times New Roman"/>
              <a:cs typeface="Times New Roman"/>
            </a:endParaRP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/>
              <a:t> </a:t>
            </a:r>
            <a:r>
              <a:rPr lang="sk-SK" dirty="0" smtClean="0"/>
              <a:t>                                          </a:t>
            </a:r>
          </a:p>
          <a:p>
            <a:pPr>
              <a:buNone/>
            </a:pPr>
            <a:r>
              <a:rPr lang="sk-SK" dirty="0"/>
              <a:t> </a:t>
            </a:r>
            <a:r>
              <a:rPr lang="sk-SK" dirty="0" smtClean="0"/>
              <a:t>                                          </a:t>
            </a:r>
            <a:endParaRPr lang="sk-SK" dirty="0"/>
          </a:p>
        </p:txBody>
      </p:sp>
      <p:cxnSp>
        <p:nvCxnSpPr>
          <p:cNvPr id="4" name="Rovná spojovacia šípka 3"/>
          <p:cNvCxnSpPr/>
          <p:nvPr/>
        </p:nvCxnSpPr>
        <p:spPr>
          <a:xfrm>
            <a:off x="6372200" y="1916832"/>
            <a:ext cx="1224136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Skupina 5"/>
          <p:cNvGrpSpPr/>
          <p:nvPr/>
        </p:nvGrpSpPr>
        <p:grpSpPr>
          <a:xfrm>
            <a:off x="1619672" y="2708920"/>
            <a:ext cx="2304256" cy="2384648"/>
            <a:chOff x="1115616" y="2348880"/>
            <a:chExt cx="2304256" cy="2384648"/>
          </a:xfrm>
        </p:grpSpPr>
        <p:cxnSp>
          <p:nvCxnSpPr>
            <p:cNvPr id="7" name="Rovná spojnica 6"/>
            <p:cNvCxnSpPr/>
            <p:nvPr/>
          </p:nvCxnSpPr>
          <p:spPr>
            <a:xfrm rot="5400000">
              <a:off x="2555776" y="3212976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ovná spojnica 7"/>
            <p:cNvCxnSpPr/>
            <p:nvPr/>
          </p:nvCxnSpPr>
          <p:spPr>
            <a:xfrm rot="5400000">
              <a:off x="251520" y="3861048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ovná spojnica 8"/>
            <p:cNvCxnSpPr/>
            <p:nvPr/>
          </p:nvCxnSpPr>
          <p:spPr>
            <a:xfrm rot="10800000" flipV="1">
              <a:off x="1115616" y="4725144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9"/>
            <p:cNvCxnSpPr/>
            <p:nvPr/>
          </p:nvCxnSpPr>
          <p:spPr>
            <a:xfrm rot="5400000">
              <a:off x="2051720" y="3861048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10"/>
            <p:cNvCxnSpPr/>
            <p:nvPr/>
          </p:nvCxnSpPr>
          <p:spPr>
            <a:xfrm rot="10800000" flipV="1">
              <a:off x="1115616" y="2996952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ovná spojnica 11"/>
            <p:cNvCxnSpPr/>
            <p:nvPr/>
          </p:nvCxnSpPr>
          <p:spPr>
            <a:xfrm rot="5400000">
              <a:off x="755576" y="3212976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ovná spojnica 12"/>
            <p:cNvCxnSpPr/>
            <p:nvPr/>
          </p:nvCxnSpPr>
          <p:spPr>
            <a:xfrm rot="5400000">
              <a:off x="2843808" y="4149080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ovná spojnica 13"/>
            <p:cNvCxnSpPr/>
            <p:nvPr/>
          </p:nvCxnSpPr>
          <p:spPr>
            <a:xfrm rot="5400000">
              <a:off x="2843808" y="2420888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ovná spojnica 14"/>
            <p:cNvCxnSpPr/>
            <p:nvPr/>
          </p:nvCxnSpPr>
          <p:spPr>
            <a:xfrm rot="5400000">
              <a:off x="1043608" y="2420888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ovná spojnica 15"/>
            <p:cNvCxnSpPr/>
            <p:nvPr/>
          </p:nvCxnSpPr>
          <p:spPr>
            <a:xfrm rot="5400000">
              <a:off x="1043608" y="4149080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ovná spojnica 16"/>
            <p:cNvCxnSpPr/>
            <p:nvPr/>
          </p:nvCxnSpPr>
          <p:spPr>
            <a:xfrm rot="10800000" flipV="1">
              <a:off x="1619672" y="2348880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17"/>
            <p:cNvCxnSpPr/>
            <p:nvPr/>
          </p:nvCxnSpPr>
          <p:spPr>
            <a:xfrm rot="10800000" flipV="1">
              <a:off x="1619672" y="4077072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Rovná spojnica 24"/>
          <p:cNvCxnSpPr/>
          <p:nvPr/>
        </p:nvCxnSpPr>
        <p:spPr>
          <a:xfrm rot="5400000">
            <a:off x="-360548" y="4329100"/>
            <a:ext cx="3960440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BlokTextu 26"/>
          <p:cNvSpPr txBox="1"/>
          <p:nvPr/>
        </p:nvSpPr>
        <p:spPr>
          <a:xfrm>
            <a:off x="1187624" y="5301208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solidFill>
                  <a:schemeClr val="bg1"/>
                </a:solidFill>
              </a:rPr>
              <a:t>p</a:t>
            </a:r>
            <a:endParaRPr lang="sk-SK" sz="2800" dirty="0">
              <a:solidFill>
                <a:schemeClr val="bg1"/>
              </a:solidFill>
            </a:endParaRPr>
          </a:p>
        </p:txBody>
      </p:sp>
      <p:grpSp>
        <p:nvGrpSpPr>
          <p:cNvPr id="23" name="Skupina 22"/>
          <p:cNvGrpSpPr/>
          <p:nvPr/>
        </p:nvGrpSpPr>
        <p:grpSpPr>
          <a:xfrm>
            <a:off x="2195736" y="2708920"/>
            <a:ext cx="2961527" cy="2969145"/>
            <a:chOff x="2113723" y="2639259"/>
            <a:chExt cx="2961527" cy="2969145"/>
          </a:xfrm>
        </p:grpSpPr>
        <p:sp>
          <p:nvSpPr>
            <p:cNvPr id="24" name="Kosodĺžnik 23"/>
            <p:cNvSpPr/>
            <p:nvPr/>
          </p:nvSpPr>
          <p:spPr>
            <a:xfrm rot="19146786">
              <a:off x="2113723" y="2639259"/>
              <a:ext cx="2961527" cy="2613487"/>
            </a:xfrm>
            <a:prstGeom prst="parallelogram">
              <a:avLst>
                <a:gd name="adj" fmla="val 86416"/>
              </a:avLst>
            </a:prstGeom>
            <a:solidFill>
              <a:schemeClr val="tx1">
                <a:alpha val="5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dirty="0"/>
            </a:p>
          </p:txBody>
        </p:sp>
        <p:sp>
          <p:nvSpPr>
            <p:cNvPr id="26" name="BlokTextu 25"/>
            <p:cNvSpPr txBox="1"/>
            <p:nvPr/>
          </p:nvSpPr>
          <p:spPr>
            <a:xfrm>
              <a:off x="3347864" y="5085184"/>
              <a:ext cx="3754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800" dirty="0" smtClean="0">
                  <a:solidFill>
                    <a:schemeClr val="bg1"/>
                  </a:solidFill>
                  <a:latin typeface="Times New Roman"/>
                  <a:cs typeface="Times New Roman"/>
                </a:rPr>
                <a:t>α</a:t>
              </a:r>
              <a:endParaRPr lang="sk-SK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29" name="BlokTextu 28"/>
          <p:cNvSpPr txBox="1"/>
          <p:nvPr/>
        </p:nvSpPr>
        <p:spPr>
          <a:xfrm>
            <a:off x="7596336" y="1628800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dirty="0" smtClean="0"/>
              <a:t>p </a:t>
            </a:r>
            <a:r>
              <a:rPr lang="sk-SK" sz="3200" dirty="0" smtClean="0">
                <a:cs typeface="Times New Roman"/>
              </a:rPr>
              <a:t>‖ </a:t>
            </a:r>
            <a:r>
              <a:rPr lang="el-GR" sz="3200" dirty="0" smtClean="0">
                <a:cs typeface="Times New Roman"/>
              </a:rPr>
              <a:t>α</a:t>
            </a:r>
            <a:endParaRPr lang="sk-SK" sz="3200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7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Kosodĺžnik 30"/>
          <p:cNvSpPr/>
          <p:nvPr/>
        </p:nvSpPr>
        <p:spPr>
          <a:xfrm rot="19146786">
            <a:off x="2123728" y="2780928"/>
            <a:ext cx="2961527" cy="2613487"/>
          </a:xfrm>
          <a:prstGeom prst="parallelogram">
            <a:avLst>
              <a:gd name="adj" fmla="val 86416"/>
            </a:avLst>
          </a:prstGeom>
          <a:solidFill>
            <a:schemeClr val="tx1"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33" name="BlokTextu 32"/>
          <p:cNvSpPr txBox="1"/>
          <p:nvPr/>
        </p:nvSpPr>
        <p:spPr>
          <a:xfrm>
            <a:off x="3357869" y="5226853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schemeClr val="bg1"/>
                </a:solidFill>
                <a:latin typeface="Times New Roman"/>
                <a:cs typeface="Times New Roman"/>
              </a:rPr>
              <a:t>α</a:t>
            </a:r>
            <a:endParaRPr lang="sk-SK" sz="2800" dirty="0">
              <a:solidFill>
                <a:schemeClr val="bg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rgbClr val="FFFF00"/>
                </a:solidFill>
              </a:rPr>
              <a:t>5. Vzájomná poloha priamky a roviny</a:t>
            </a:r>
            <a:endParaRPr lang="sk-SK" dirty="0">
              <a:solidFill>
                <a:srgbClr val="FFFF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7800" indent="-177800"/>
            <a:r>
              <a:rPr lang="sk-SK" dirty="0" smtClean="0"/>
              <a:t>Priamka je rôznobežná s rovinou </a:t>
            </a:r>
            <a:endParaRPr lang="sk-SK" dirty="0"/>
          </a:p>
        </p:txBody>
      </p:sp>
      <p:cxnSp>
        <p:nvCxnSpPr>
          <p:cNvPr id="4" name="Rovná spojovacia šípka 3"/>
          <p:cNvCxnSpPr/>
          <p:nvPr/>
        </p:nvCxnSpPr>
        <p:spPr>
          <a:xfrm>
            <a:off x="6156176" y="1916832"/>
            <a:ext cx="1224136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Skupina 6"/>
          <p:cNvGrpSpPr/>
          <p:nvPr/>
        </p:nvGrpSpPr>
        <p:grpSpPr>
          <a:xfrm>
            <a:off x="1547664" y="2924944"/>
            <a:ext cx="2304256" cy="2384648"/>
            <a:chOff x="1115616" y="2348880"/>
            <a:chExt cx="2304256" cy="2384648"/>
          </a:xfrm>
        </p:grpSpPr>
        <p:cxnSp>
          <p:nvCxnSpPr>
            <p:cNvPr id="8" name="Rovná spojnica 7"/>
            <p:cNvCxnSpPr/>
            <p:nvPr/>
          </p:nvCxnSpPr>
          <p:spPr>
            <a:xfrm rot="5400000">
              <a:off x="2555776" y="3212976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ovná spojnica 8"/>
            <p:cNvCxnSpPr/>
            <p:nvPr/>
          </p:nvCxnSpPr>
          <p:spPr>
            <a:xfrm rot="5400000">
              <a:off x="251520" y="3861048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9"/>
            <p:cNvCxnSpPr/>
            <p:nvPr/>
          </p:nvCxnSpPr>
          <p:spPr>
            <a:xfrm rot="10800000" flipV="1">
              <a:off x="1115616" y="4725144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10"/>
            <p:cNvCxnSpPr/>
            <p:nvPr/>
          </p:nvCxnSpPr>
          <p:spPr>
            <a:xfrm rot="5400000">
              <a:off x="2051720" y="3861048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ovná spojnica 11"/>
            <p:cNvCxnSpPr/>
            <p:nvPr/>
          </p:nvCxnSpPr>
          <p:spPr>
            <a:xfrm rot="10800000" flipV="1">
              <a:off x="1115616" y="2996952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ovná spojnica 12"/>
            <p:cNvCxnSpPr/>
            <p:nvPr/>
          </p:nvCxnSpPr>
          <p:spPr>
            <a:xfrm rot="5400000">
              <a:off x="755576" y="3212976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ovná spojnica 13"/>
            <p:cNvCxnSpPr/>
            <p:nvPr/>
          </p:nvCxnSpPr>
          <p:spPr>
            <a:xfrm rot="5400000">
              <a:off x="2843808" y="4149080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ovná spojnica 14"/>
            <p:cNvCxnSpPr/>
            <p:nvPr/>
          </p:nvCxnSpPr>
          <p:spPr>
            <a:xfrm rot="5400000">
              <a:off x="2843808" y="2420888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ovná spojnica 15"/>
            <p:cNvCxnSpPr/>
            <p:nvPr/>
          </p:nvCxnSpPr>
          <p:spPr>
            <a:xfrm rot="5400000">
              <a:off x="1043608" y="2420888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ovná spojnica 16"/>
            <p:cNvCxnSpPr/>
            <p:nvPr/>
          </p:nvCxnSpPr>
          <p:spPr>
            <a:xfrm rot="5400000">
              <a:off x="1043608" y="4149080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17"/>
            <p:cNvCxnSpPr/>
            <p:nvPr/>
          </p:nvCxnSpPr>
          <p:spPr>
            <a:xfrm rot="10800000" flipV="1">
              <a:off x="1619672" y="2348880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18"/>
            <p:cNvCxnSpPr/>
            <p:nvPr/>
          </p:nvCxnSpPr>
          <p:spPr>
            <a:xfrm rot="10800000" flipV="1">
              <a:off x="1619672" y="4077072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Rovná spojnica 22"/>
          <p:cNvCxnSpPr/>
          <p:nvPr/>
        </p:nvCxnSpPr>
        <p:spPr>
          <a:xfrm rot="10800000" flipV="1">
            <a:off x="755576" y="2780928"/>
            <a:ext cx="4104456" cy="288032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Skupina 31"/>
          <p:cNvGrpSpPr/>
          <p:nvPr/>
        </p:nvGrpSpPr>
        <p:grpSpPr>
          <a:xfrm>
            <a:off x="3491880" y="3068960"/>
            <a:ext cx="514630" cy="720080"/>
            <a:chOff x="3491880" y="3068960"/>
            <a:chExt cx="514630" cy="720080"/>
          </a:xfrm>
        </p:grpSpPr>
        <p:sp>
          <p:nvSpPr>
            <p:cNvPr id="26" name="Násobenie 25"/>
            <p:cNvSpPr/>
            <p:nvPr/>
          </p:nvSpPr>
          <p:spPr>
            <a:xfrm>
              <a:off x="3491880" y="3501008"/>
              <a:ext cx="288032" cy="288032"/>
            </a:xfrm>
            <a:prstGeom prst="mathMultiply">
              <a:avLst/>
            </a:prstGeom>
            <a:solidFill>
              <a:schemeClr val="bg1"/>
            </a:solidFill>
            <a:ln w="317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27" name="BlokTextu 26"/>
            <p:cNvSpPr txBox="1"/>
            <p:nvPr/>
          </p:nvSpPr>
          <p:spPr>
            <a:xfrm>
              <a:off x="3635896" y="3068960"/>
              <a:ext cx="3706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2800" dirty="0" smtClean="0">
                  <a:solidFill>
                    <a:schemeClr val="bg1"/>
                  </a:solidFill>
                </a:rPr>
                <a:t>P</a:t>
              </a:r>
              <a:endParaRPr lang="sk-SK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28" name="BlokTextu 27"/>
          <p:cNvSpPr txBox="1"/>
          <p:nvPr/>
        </p:nvSpPr>
        <p:spPr>
          <a:xfrm>
            <a:off x="4788024" y="2636912"/>
            <a:ext cx="373820" cy="523220"/>
          </a:xfrm>
          <a:prstGeom prst="rect">
            <a:avLst/>
          </a:prstGeom>
          <a:noFill/>
          <a:ln w="15875">
            <a:noFill/>
          </a:ln>
        </p:spPr>
        <p:txBody>
          <a:bodyPr wrap="none" rtlCol="0">
            <a:spAutoFit/>
          </a:bodyPr>
          <a:lstStyle/>
          <a:p>
            <a:r>
              <a:rPr lang="sk-SK" sz="2800" dirty="0" smtClean="0">
                <a:solidFill>
                  <a:schemeClr val="bg1"/>
                </a:solidFill>
              </a:rPr>
              <a:t>p</a:t>
            </a:r>
            <a:endParaRPr lang="sk-SK" sz="2800" dirty="0">
              <a:solidFill>
                <a:schemeClr val="bg1"/>
              </a:solidFill>
            </a:endParaRPr>
          </a:p>
        </p:txBody>
      </p:sp>
      <p:grpSp>
        <p:nvGrpSpPr>
          <p:cNvPr id="29" name="Skupina 28"/>
          <p:cNvGrpSpPr/>
          <p:nvPr/>
        </p:nvGrpSpPr>
        <p:grpSpPr>
          <a:xfrm>
            <a:off x="7308304" y="1556792"/>
            <a:ext cx="1581341" cy="646331"/>
            <a:chOff x="7308304" y="1556792"/>
            <a:chExt cx="1581341" cy="646331"/>
          </a:xfrm>
        </p:grpSpPr>
        <p:sp>
          <p:nvSpPr>
            <p:cNvPr id="5" name="Obdĺžnik 4"/>
            <p:cNvSpPr/>
            <p:nvPr/>
          </p:nvSpPr>
          <p:spPr>
            <a:xfrm>
              <a:off x="7308304" y="1556792"/>
              <a:ext cx="798617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k-SK" sz="3600" dirty="0" smtClean="0"/>
                <a:t>p</a:t>
              </a:r>
              <a:r>
                <a:rPr lang="sk-SK" sz="3600" dirty="0" smtClean="0">
                  <a:latin typeface="Times New Roman"/>
                  <a:cs typeface="Times New Roman"/>
                </a:rPr>
                <a:t>‖</a:t>
              </a:r>
              <a:r>
                <a:rPr lang="el-GR" sz="3600" dirty="0" smtClean="0">
                  <a:latin typeface="Times New Roman"/>
                  <a:cs typeface="Times New Roman"/>
                </a:rPr>
                <a:t>α</a:t>
              </a:r>
              <a:endParaRPr lang="sk-SK" sz="3600" dirty="0"/>
            </a:p>
          </p:txBody>
        </p:sp>
        <p:cxnSp>
          <p:nvCxnSpPr>
            <p:cNvPr id="6" name="Rovná spojnica 5"/>
            <p:cNvCxnSpPr/>
            <p:nvPr/>
          </p:nvCxnSpPr>
          <p:spPr>
            <a:xfrm rot="5400000" flipH="1" flipV="1">
              <a:off x="7524328" y="1844824"/>
              <a:ext cx="288032" cy="14401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bdĺžnik 29"/>
            <p:cNvSpPr/>
            <p:nvPr/>
          </p:nvSpPr>
          <p:spPr>
            <a:xfrm>
              <a:off x="7956376" y="1628800"/>
              <a:ext cx="93326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k-SK" sz="2800" dirty="0" smtClean="0">
                  <a:latin typeface="Times New Roman"/>
                  <a:cs typeface="Times New Roman"/>
                </a:rPr>
                <a:t>={P}</a:t>
              </a:r>
              <a:endParaRPr lang="sk-SK" sz="2800" dirty="0"/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/>
      <p:bldP spid="2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rgbClr val="FFFF00"/>
                </a:solidFill>
              </a:rPr>
              <a:t>5. Vzájomná poloha priamky a roviny</a:t>
            </a:r>
            <a:endParaRPr lang="sk-SK" dirty="0">
              <a:solidFill>
                <a:srgbClr val="FFFF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Priamka je kolmá na rovinu </a:t>
            </a:r>
            <a:endParaRPr lang="sk-SK" dirty="0"/>
          </a:p>
        </p:txBody>
      </p:sp>
      <p:cxnSp>
        <p:nvCxnSpPr>
          <p:cNvPr id="4" name="Rovná spojovacia šípka 3"/>
          <p:cNvCxnSpPr/>
          <p:nvPr/>
        </p:nvCxnSpPr>
        <p:spPr>
          <a:xfrm>
            <a:off x="5436096" y="1916832"/>
            <a:ext cx="1224136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bdĺžnik 4"/>
          <p:cNvSpPr/>
          <p:nvPr/>
        </p:nvSpPr>
        <p:spPr>
          <a:xfrm>
            <a:off x="6660232" y="1628800"/>
            <a:ext cx="19078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2800" dirty="0" smtClean="0"/>
              <a:t>p </a:t>
            </a:r>
            <a:r>
              <a:rPr lang="sk-SK" sz="2800" dirty="0" smtClean="0">
                <a:latin typeface="Times New Roman"/>
                <a:cs typeface="Times New Roman"/>
              </a:rPr>
              <a:t>┴ </a:t>
            </a:r>
            <a:r>
              <a:rPr lang="el-GR" sz="2800" dirty="0" smtClean="0">
                <a:latin typeface="Times New Roman"/>
                <a:cs typeface="Times New Roman"/>
              </a:rPr>
              <a:t>α</a:t>
            </a:r>
            <a:r>
              <a:rPr lang="sk-SK" sz="2800" dirty="0" smtClean="0"/>
              <a:t> </a:t>
            </a:r>
            <a:r>
              <a:rPr lang="sk-SK" sz="2800" dirty="0" smtClean="0">
                <a:latin typeface="Times New Roman"/>
                <a:cs typeface="Times New Roman"/>
              </a:rPr>
              <a:t>= {P}</a:t>
            </a:r>
            <a:endParaRPr lang="sk-SK" sz="2800" dirty="0"/>
          </a:p>
        </p:txBody>
      </p:sp>
      <p:grpSp>
        <p:nvGrpSpPr>
          <p:cNvPr id="31" name="Skupina 30"/>
          <p:cNvGrpSpPr/>
          <p:nvPr/>
        </p:nvGrpSpPr>
        <p:grpSpPr>
          <a:xfrm>
            <a:off x="2483768" y="2996952"/>
            <a:ext cx="2961527" cy="2969145"/>
            <a:chOff x="2113723" y="2639259"/>
            <a:chExt cx="2961527" cy="2969145"/>
          </a:xfrm>
        </p:grpSpPr>
        <p:sp>
          <p:nvSpPr>
            <p:cNvPr id="32" name="Kosodĺžnik 31"/>
            <p:cNvSpPr/>
            <p:nvPr/>
          </p:nvSpPr>
          <p:spPr>
            <a:xfrm rot="19146786">
              <a:off x="2113723" y="2639259"/>
              <a:ext cx="2961527" cy="2613487"/>
            </a:xfrm>
            <a:prstGeom prst="parallelogram">
              <a:avLst>
                <a:gd name="adj" fmla="val 86416"/>
              </a:avLst>
            </a:prstGeom>
            <a:solidFill>
              <a:schemeClr val="tx1">
                <a:alpha val="5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dirty="0"/>
            </a:p>
          </p:txBody>
        </p:sp>
        <p:sp>
          <p:nvSpPr>
            <p:cNvPr id="33" name="BlokTextu 32"/>
            <p:cNvSpPr txBox="1"/>
            <p:nvPr/>
          </p:nvSpPr>
          <p:spPr>
            <a:xfrm>
              <a:off x="3347864" y="5085184"/>
              <a:ext cx="3754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800" dirty="0" smtClean="0">
                  <a:solidFill>
                    <a:schemeClr val="bg1"/>
                  </a:solidFill>
                  <a:latin typeface="Times New Roman"/>
                  <a:cs typeface="Times New Roman"/>
                </a:rPr>
                <a:t>α</a:t>
              </a:r>
              <a:endParaRPr lang="sk-SK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Skupina 5"/>
          <p:cNvGrpSpPr/>
          <p:nvPr/>
        </p:nvGrpSpPr>
        <p:grpSpPr>
          <a:xfrm>
            <a:off x="1907704" y="3068960"/>
            <a:ext cx="2304256" cy="2384648"/>
            <a:chOff x="1115616" y="2348880"/>
            <a:chExt cx="2304256" cy="2384648"/>
          </a:xfrm>
        </p:grpSpPr>
        <p:cxnSp>
          <p:nvCxnSpPr>
            <p:cNvPr id="7" name="Rovná spojnica 6"/>
            <p:cNvCxnSpPr/>
            <p:nvPr/>
          </p:nvCxnSpPr>
          <p:spPr>
            <a:xfrm rot="5400000">
              <a:off x="2555776" y="3212976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ovná spojnica 7"/>
            <p:cNvCxnSpPr/>
            <p:nvPr/>
          </p:nvCxnSpPr>
          <p:spPr>
            <a:xfrm rot="5400000">
              <a:off x="251520" y="3861048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ovná spojnica 8"/>
            <p:cNvCxnSpPr/>
            <p:nvPr/>
          </p:nvCxnSpPr>
          <p:spPr>
            <a:xfrm rot="10800000" flipV="1">
              <a:off x="1115616" y="4725144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9"/>
            <p:cNvCxnSpPr/>
            <p:nvPr/>
          </p:nvCxnSpPr>
          <p:spPr>
            <a:xfrm rot="5400000">
              <a:off x="2051720" y="3861048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10"/>
            <p:cNvCxnSpPr/>
            <p:nvPr/>
          </p:nvCxnSpPr>
          <p:spPr>
            <a:xfrm rot="10800000" flipV="1">
              <a:off x="1115616" y="2996952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ovná spojnica 11"/>
            <p:cNvCxnSpPr/>
            <p:nvPr/>
          </p:nvCxnSpPr>
          <p:spPr>
            <a:xfrm rot="5400000">
              <a:off x="755576" y="3212976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ovná spojnica 12"/>
            <p:cNvCxnSpPr/>
            <p:nvPr/>
          </p:nvCxnSpPr>
          <p:spPr>
            <a:xfrm rot="5400000">
              <a:off x="2843808" y="4149080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ovná spojnica 13"/>
            <p:cNvCxnSpPr/>
            <p:nvPr/>
          </p:nvCxnSpPr>
          <p:spPr>
            <a:xfrm rot="5400000">
              <a:off x="2843808" y="2420888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ovná spojnica 14"/>
            <p:cNvCxnSpPr/>
            <p:nvPr/>
          </p:nvCxnSpPr>
          <p:spPr>
            <a:xfrm rot="5400000">
              <a:off x="1043608" y="2420888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ovná spojnica 15"/>
            <p:cNvCxnSpPr/>
            <p:nvPr/>
          </p:nvCxnSpPr>
          <p:spPr>
            <a:xfrm rot="5400000">
              <a:off x="1043608" y="4149080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ovná spojnica 16"/>
            <p:cNvCxnSpPr/>
            <p:nvPr/>
          </p:nvCxnSpPr>
          <p:spPr>
            <a:xfrm rot="10800000" flipV="1">
              <a:off x="1619672" y="2348880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17"/>
            <p:cNvCxnSpPr/>
            <p:nvPr/>
          </p:nvCxnSpPr>
          <p:spPr>
            <a:xfrm rot="10800000" flipV="1">
              <a:off x="1619672" y="4077072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Rovná spojnica 25"/>
          <p:cNvCxnSpPr/>
          <p:nvPr/>
        </p:nvCxnSpPr>
        <p:spPr>
          <a:xfrm>
            <a:off x="1187624" y="3717032"/>
            <a:ext cx="4680520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BlokTextu 26"/>
          <p:cNvSpPr txBox="1"/>
          <p:nvPr/>
        </p:nvSpPr>
        <p:spPr>
          <a:xfrm>
            <a:off x="5436096" y="3140968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solidFill>
                  <a:schemeClr val="bg1"/>
                </a:solidFill>
              </a:rPr>
              <a:t>p</a:t>
            </a:r>
            <a:endParaRPr lang="sk-SK" sz="2800" dirty="0">
              <a:solidFill>
                <a:schemeClr val="bg1"/>
              </a:solidFill>
            </a:endParaRPr>
          </a:p>
        </p:txBody>
      </p:sp>
      <p:grpSp>
        <p:nvGrpSpPr>
          <p:cNvPr id="34" name="Skupina 33"/>
          <p:cNvGrpSpPr/>
          <p:nvPr/>
        </p:nvGrpSpPr>
        <p:grpSpPr>
          <a:xfrm>
            <a:off x="3563888" y="3140968"/>
            <a:ext cx="658646" cy="720080"/>
            <a:chOff x="2555776" y="3573016"/>
            <a:chExt cx="658646" cy="720080"/>
          </a:xfrm>
        </p:grpSpPr>
        <p:sp>
          <p:nvSpPr>
            <p:cNvPr id="29" name="Násobenie 28"/>
            <p:cNvSpPr/>
            <p:nvPr/>
          </p:nvSpPr>
          <p:spPr>
            <a:xfrm>
              <a:off x="2555776" y="4005064"/>
              <a:ext cx="288032" cy="288032"/>
            </a:xfrm>
            <a:prstGeom prst="mathMultiply">
              <a:avLst/>
            </a:prstGeom>
            <a:solidFill>
              <a:schemeClr val="bg1"/>
            </a:solidFill>
            <a:ln w="317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30" name="BlokTextu 29"/>
            <p:cNvSpPr txBox="1"/>
            <p:nvPr/>
          </p:nvSpPr>
          <p:spPr>
            <a:xfrm>
              <a:off x="2843808" y="3573016"/>
              <a:ext cx="3706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2800" dirty="0" smtClean="0">
                  <a:solidFill>
                    <a:schemeClr val="bg1"/>
                  </a:solidFill>
                </a:rPr>
                <a:t>P</a:t>
              </a:r>
              <a:endParaRPr lang="sk-SK" sz="28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Kosodĺžnik 21"/>
          <p:cNvSpPr/>
          <p:nvPr/>
        </p:nvSpPr>
        <p:spPr>
          <a:xfrm rot="19146786">
            <a:off x="2113724" y="2855283"/>
            <a:ext cx="2961527" cy="2613487"/>
          </a:xfrm>
          <a:prstGeom prst="parallelogram">
            <a:avLst>
              <a:gd name="adj" fmla="val 86416"/>
            </a:avLst>
          </a:prstGeom>
          <a:solidFill>
            <a:schemeClr val="tx1"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FF00"/>
                </a:solidFill>
              </a:rPr>
              <a:t>6. Vzájomná poloha 2 rovín</a:t>
            </a:r>
            <a:endParaRPr lang="sk-SK" dirty="0">
              <a:solidFill>
                <a:srgbClr val="FFFF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Roviny sú totožné</a:t>
            </a:r>
          </a:p>
          <a:p>
            <a:pPr>
              <a:buNone/>
            </a:pPr>
            <a:endParaRPr lang="sk-SK" dirty="0"/>
          </a:p>
        </p:txBody>
      </p:sp>
      <p:cxnSp>
        <p:nvCxnSpPr>
          <p:cNvPr id="4" name="Rovná spojovacia šípka 3"/>
          <p:cNvCxnSpPr/>
          <p:nvPr/>
        </p:nvCxnSpPr>
        <p:spPr>
          <a:xfrm>
            <a:off x="3995936" y="1916832"/>
            <a:ext cx="1224136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/>
          <p:cNvGrpSpPr/>
          <p:nvPr/>
        </p:nvGrpSpPr>
        <p:grpSpPr>
          <a:xfrm>
            <a:off x="1547664" y="2852936"/>
            <a:ext cx="2304256" cy="2384648"/>
            <a:chOff x="1115616" y="2348880"/>
            <a:chExt cx="2304256" cy="2384648"/>
          </a:xfrm>
        </p:grpSpPr>
        <p:cxnSp>
          <p:nvCxnSpPr>
            <p:cNvPr id="6" name="Rovná spojnica 5"/>
            <p:cNvCxnSpPr/>
            <p:nvPr/>
          </p:nvCxnSpPr>
          <p:spPr>
            <a:xfrm rot="5400000">
              <a:off x="2555776" y="3212976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ovná spojnica 6"/>
            <p:cNvCxnSpPr/>
            <p:nvPr/>
          </p:nvCxnSpPr>
          <p:spPr>
            <a:xfrm rot="5400000">
              <a:off x="251520" y="3861048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ovná spojnica 7"/>
            <p:cNvCxnSpPr/>
            <p:nvPr/>
          </p:nvCxnSpPr>
          <p:spPr>
            <a:xfrm rot="10800000" flipV="1">
              <a:off x="1115616" y="4725144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ovná spojnica 8"/>
            <p:cNvCxnSpPr/>
            <p:nvPr/>
          </p:nvCxnSpPr>
          <p:spPr>
            <a:xfrm rot="5400000">
              <a:off x="2051720" y="3861048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9"/>
            <p:cNvCxnSpPr/>
            <p:nvPr/>
          </p:nvCxnSpPr>
          <p:spPr>
            <a:xfrm rot="10800000" flipV="1">
              <a:off x="1115616" y="2996952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10"/>
            <p:cNvCxnSpPr/>
            <p:nvPr/>
          </p:nvCxnSpPr>
          <p:spPr>
            <a:xfrm rot="5400000">
              <a:off x="755576" y="3212976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ovná spojnica 11"/>
            <p:cNvCxnSpPr/>
            <p:nvPr/>
          </p:nvCxnSpPr>
          <p:spPr>
            <a:xfrm rot="5400000">
              <a:off x="2843808" y="4149080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ovná spojnica 12"/>
            <p:cNvCxnSpPr/>
            <p:nvPr/>
          </p:nvCxnSpPr>
          <p:spPr>
            <a:xfrm rot="5400000">
              <a:off x="2843808" y="2420888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ovná spojnica 13"/>
            <p:cNvCxnSpPr/>
            <p:nvPr/>
          </p:nvCxnSpPr>
          <p:spPr>
            <a:xfrm rot="5400000">
              <a:off x="1043608" y="2420888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ovná spojnica 14"/>
            <p:cNvCxnSpPr/>
            <p:nvPr/>
          </p:nvCxnSpPr>
          <p:spPr>
            <a:xfrm rot="5400000">
              <a:off x="1043608" y="4149080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ovná spojnica 15"/>
            <p:cNvCxnSpPr/>
            <p:nvPr/>
          </p:nvCxnSpPr>
          <p:spPr>
            <a:xfrm rot="10800000" flipV="1">
              <a:off x="1619672" y="2348880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ovná spojnica 16"/>
            <p:cNvCxnSpPr/>
            <p:nvPr/>
          </p:nvCxnSpPr>
          <p:spPr>
            <a:xfrm rot="10800000" flipV="1">
              <a:off x="1619672" y="4077072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Kosodĺžnik 24"/>
          <p:cNvSpPr/>
          <p:nvPr/>
        </p:nvSpPr>
        <p:spPr>
          <a:xfrm rot="19146786">
            <a:off x="2113722" y="2855283"/>
            <a:ext cx="2961527" cy="2613487"/>
          </a:xfrm>
          <a:prstGeom prst="parallelogram">
            <a:avLst>
              <a:gd name="adj" fmla="val 86416"/>
            </a:avLst>
          </a:prstGeom>
          <a:solidFill>
            <a:schemeClr val="tx1"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26" name="BlokTextu 25"/>
          <p:cNvSpPr txBox="1"/>
          <p:nvPr/>
        </p:nvSpPr>
        <p:spPr>
          <a:xfrm>
            <a:off x="3491880" y="5373216"/>
            <a:ext cx="5693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solidFill>
                  <a:schemeClr val="bg1"/>
                </a:solidFill>
                <a:latin typeface="Times New Roman"/>
                <a:cs typeface="Times New Roman"/>
              </a:rPr>
              <a:t>=</a:t>
            </a:r>
            <a:r>
              <a:rPr lang="el-GR" sz="2800" dirty="0" smtClean="0">
                <a:solidFill>
                  <a:schemeClr val="bg1"/>
                </a:solidFill>
                <a:latin typeface="Times New Roman"/>
                <a:cs typeface="Times New Roman"/>
              </a:rPr>
              <a:t>β</a:t>
            </a:r>
            <a:endParaRPr lang="sk-SK" sz="2800" dirty="0">
              <a:solidFill>
                <a:schemeClr val="bg1"/>
              </a:solidFill>
            </a:endParaRPr>
          </a:p>
        </p:txBody>
      </p:sp>
      <p:sp>
        <p:nvSpPr>
          <p:cNvPr id="23" name="BlokTextu 22"/>
          <p:cNvSpPr txBox="1"/>
          <p:nvPr/>
        </p:nvSpPr>
        <p:spPr>
          <a:xfrm>
            <a:off x="3275856" y="5373216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chemeClr val="bg1"/>
                </a:solidFill>
                <a:latin typeface="Times New Roman"/>
                <a:cs typeface="Times New Roman"/>
              </a:rPr>
              <a:t>α</a:t>
            </a:r>
            <a:endParaRPr lang="sk-SK" sz="2800" dirty="0">
              <a:solidFill>
                <a:schemeClr val="bg1"/>
              </a:solidFill>
            </a:endParaRPr>
          </a:p>
        </p:txBody>
      </p:sp>
      <p:sp>
        <p:nvSpPr>
          <p:cNvPr id="27" name="BlokTextu 26"/>
          <p:cNvSpPr txBox="1"/>
          <p:nvPr/>
        </p:nvSpPr>
        <p:spPr>
          <a:xfrm>
            <a:off x="5292080" y="1628800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α</a:t>
            </a:r>
            <a:r>
              <a:rPr lang="sk-SK" sz="3200" dirty="0" smtClean="0"/>
              <a:t> = </a:t>
            </a:r>
            <a:r>
              <a:rPr lang="el-GR" sz="3200" dirty="0" smtClean="0"/>
              <a:t>β</a:t>
            </a:r>
            <a:endParaRPr lang="sk-SK" sz="3200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" grpId="0"/>
      <p:bldP spid="25" grpId="0" animBg="1"/>
      <p:bldP spid="26" grpId="0"/>
      <p:bldP spid="23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Kosodĺžnik 27"/>
          <p:cNvSpPr/>
          <p:nvPr/>
        </p:nvSpPr>
        <p:spPr>
          <a:xfrm rot="19146786">
            <a:off x="2185730" y="2855282"/>
            <a:ext cx="2961527" cy="2613487"/>
          </a:xfrm>
          <a:prstGeom prst="parallelogram">
            <a:avLst>
              <a:gd name="adj" fmla="val 86416"/>
            </a:avLst>
          </a:prstGeom>
          <a:solidFill>
            <a:schemeClr val="tx1"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25" name="Kosodĺžnik 24"/>
          <p:cNvSpPr/>
          <p:nvPr/>
        </p:nvSpPr>
        <p:spPr>
          <a:xfrm rot="19146786">
            <a:off x="333683" y="2945215"/>
            <a:ext cx="3101735" cy="2727349"/>
          </a:xfrm>
          <a:prstGeom prst="parallelogram">
            <a:avLst>
              <a:gd name="adj" fmla="val 86416"/>
            </a:avLst>
          </a:prstGeom>
          <a:solidFill>
            <a:schemeClr val="tx1"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FF00"/>
                </a:solidFill>
              </a:rPr>
              <a:t>6. Vzájomná poloha 2 rovín</a:t>
            </a:r>
            <a:endParaRPr lang="sk-SK" dirty="0">
              <a:solidFill>
                <a:srgbClr val="FFFF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Roviny sú rovnobežné</a:t>
            </a:r>
            <a:endParaRPr lang="sk-SK" dirty="0" smtClean="0">
              <a:latin typeface="Times New Roman"/>
              <a:cs typeface="Times New Roman"/>
            </a:endParaRPr>
          </a:p>
          <a:p>
            <a:endParaRPr lang="sk-SK" dirty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sk-SK" dirty="0" smtClean="0"/>
              <a:t> </a:t>
            </a:r>
            <a:endParaRPr lang="sk-SK" dirty="0"/>
          </a:p>
        </p:txBody>
      </p:sp>
      <p:cxnSp>
        <p:nvCxnSpPr>
          <p:cNvPr id="4" name="Rovná spojovacia šípka 3"/>
          <p:cNvCxnSpPr/>
          <p:nvPr/>
        </p:nvCxnSpPr>
        <p:spPr>
          <a:xfrm>
            <a:off x="4644008" y="1916832"/>
            <a:ext cx="1224136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/>
          <p:cNvGrpSpPr/>
          <p:nvPr/>
        </p:nvGrpSpPr>
        <p:grpSpPr>
          <a:xfrm>
            <a:off x="1619672" y="2924944"/>
            <a:ext cx="2304256" cy="2384648"/>
            <a:chOff x="1115616" y="2348880"/>
            <a:chExt cx="2304256" cy="2384648"/>
          </a:xfrm>
        </p:grpSpPr>
        <p:cxnSp>
          <p:nvCxnSpPr>
            <p:cNvPr id="6" name="Rovná spojnica 5"/>
            <p:cNvCxnSpPr/>
            <p:nvPr/>
          </p:nvCxnSpPr>
          <p:spPr>
            <a:xfrm rot="5400000">
              <a:off x="2555776" y="3212976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ovná spojnica 6"/>
            <p:cNvCxnSpPr/>
            <p:nvPr/>
          </p:nvCxnSpPr>
          <p:spPr>
            <a:xfrm rot="5400000">
              <a:off x="251520" y="3861048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ovná spojnica 7"/>
            <p:cNvCxnSpPr/>
            <p:nvPr/>
          </p:nvCxnSpPr>
          <p:spPr>
            <a:xfrm rot="10800000" flipV="1">
              <a:off x="1115616" y="4725144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ovná spojnica 8"/>
            <p:cNvCxnSpPr/>
            <p:nvPr/>
          </p:nvCxnSpPr>
          <p:spPr>
            <a:xfrm rot="5400000">
              <a:off x="2051720" y="3861048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9"/>
            <p:cNvCxnSpPr/>
            <p:nvPr/>
          </p:nvCxnSpPr>
          <p:spPr>
            <a:xfrm rot="10800000" flipV="1">
              <a:off x="1115616" y="2996952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10"/>
            <p:cNvCxnSpPr/>
            <p:nvPr/>
          </p:nvCxnSpPr>
          <p:spPr>
            <a:xfrm rot="5400000">
              <a:off x="755576" y="3212976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ovná spojnica 11"/>
            <p:cNvCxnSpPr/>
            <p:nvPr/>
          </p:nvCxnSpPr>
          <p:spPr>
            <a:xfrm rot="5400000">
              <a:off x="2843808" y="4149080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ovná spojnica 12"/>
            <p:cNvCxnSpPr/>
            <p:nvPr/>
          </p:nvCxnSpPr>
          <p:spPr>
            <a:xfrm rot="5400000">
              <a:off x="2843808" y="2420888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ovná spojnica 13"/>
            <p:cNvCxnSpPr/>
            <p:nvPr/>
          </p:nvCxnSpPr>
          <p:spPr>
            <a:xfrm rot="5400000">
              <a:off x="1043608" y="2420888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ovná spojnica 14"/>
            <p:cNvCxnSpPr/>
            <p:nvPr/>
          </p:nvCxnSpPr>
          <p:spPr>
            <a:xfrm rot="5400000">
              <a:off x="1043608" y="4149080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ovná spojnica 15"/>
            <p:cNvCxnSpPr/>
            <p:nvPr/>
          </p:nvCxnSpPr>
          <p:spPr>
            <a:xfrm rot="10800000" flipV="1">
              <a:off x="1619672" y="2348880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ovná spojnica 16"/>
            <p:cNvCxnSpPr/>
            <p:nvPr/>
          </p:nvCxnSpPr>
          <p:spPr>
            <a:xfrm rot="10800000" flipV="1">
              <a:off x="1619672" y="4077072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BlokTextu 25"/>
          <p:cNvSpPr txBox="1"/>
          <p:nvPr/>
        </p:nvSpPr>
        <p:spPr>
          <a:xfrm>
            <a:off x="3419871" y="5301209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schemeClr val="bg1"/>
                </a:solidFill>
                <a:latin typeface="Times New Roman"/>
                <a:cs typeface="Times New Roman"/>
              </a:rPr>
              <a:t>α</a:t>
            </a:r>
            <a:endParaRPr lang="sk-SK" sz="2800" dirty="0">
              <a:solidFill>
                <a:schemeClr val="bg1"/>
              </a:solidFill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1619672" y="5589240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schemeClr val="bg1"/>
                </a:solidFill>
                <a:latin typeface="Times New Roman"/>
                <a:cs typeface="Times New Roman"/>
              </a:rPr>
              <a:t>β</a:t>
            </a:r>
            <a:endParaRPr lang="sk-SK" sz="2800" dirty="0">
              <a:solidFill>
                <a:schemeClr val="bg1"/>
              </a:solidFill>
            </a:endParaRPr>
          </a:p>
        </p:txBody>
      </p:sp>
      <p:sp>
        <p:nvSpPr>
          <p:cNvPr id="30" name="BlokTextu 29"/>
          <p:cNvSpPr txBox="1"/>
          <p:nvPr/>
        </p:nvSpPr>
        <p:spPr>
          <a:xfrm>
            <a:off x="5940152" y="1628800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α</a:t>
            </a:r>
            <a:r>
              <a:rPr lang="sk-SK" sz="3200" dirty="0" smtClean="0"/>
              <a:t> </a:t>
            </a:r>
            <a:r>
              <a:rPr lang="el-GR" sz="3200" dirty="0" smtClean="0">
                <a:cs typeface="Times New Roman"/>
              </a:rPr>
              <a:t>‖</a:t>
            </a:r>
            <a:r>
              <a:rPr lang="sk-SK" sz="3200" dirty="0" smtClean="0">
                <a:cs typeface="Times New Roman"/>
              </a:rPr>
              <a:t> </a:t>
            </a:r>
            <a:r>
              <a:rPr lang="el-GR" sz="3200" dirty="0" smtClean="0">
                <a:cs typeface="Times New Roman"/>
              </a:rPr>
              <a:t>β</a:t>
            </a:r>
            <a:endParaRPr lang="sk-SK" sz="3200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5" grpId="0" animBg="1"/>
      <p:bldP spid="2" grpId="0"/>
      <p:bldP spid="26" grpId="0"/>
      <p:bldP spid="29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Skupina 26"/>
          <p:cNvGrpSpPr/>
          <p:nvPr/>
        </p:nvGrpSpPr>
        <p:grpSpPr>
          <a:xfrm>
            <a:off x="2195736" y="2852936"/>
            <a:ext cx="2961527" cy="2969145"/>
            <a:chOff x="2113723" y="2639259"/>
            <a:chExt cx="2961527" cy="2969145"/>
          </a:xfrm>
        </p:grpSpPr>
        <p:sp>
          <p:nvSpPr>
            <p:cNvPr id="28" name="Kosodĺžnik 27"/>
            <p:cNvSpPr/>
            <p:nvPr/>
          </p:nvSpPr>
          <p:spPr>
            <a:xfrm rot="19146786">
              <a:off x="2113723" y="2639259"/>
              <a:ext cx="2961527" cy="2613487"/>
            </a:xfrm>
            <a:prstGeom prst="parallelogram">
              <a:avLst>
                <a:gd name="adj" fmla="val 86416"/>
              </a:avLst>
            </a:prstGeom>
            <a:solidFill>
              <a:schemeClr val="tx1">
                <a:alpha val="5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dirty="0"/>
            </a:p>
          </p:txBody>
        </p:sp>
        <p:sp>
          <p:nvSpPr>
            <p:cNvPr id="29" name="BlokTextu 28"/>
            <p:cNvSpPr txBox="1"/>
            <p:nvPr/>
          </p:nvSpPr>
          <p:spPr>
            <a:xfrm>
              <a:off x="3347864" y="5085184"/>
              <a:ext cx="3754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800" dirty="0" smtClean="0">
                  <a:solidFill>
                    <a:schemeClr val="bg1"/>
                  </a:solidFill>
                  <a:latin typeface="Times New Roman"/>
                  <a:cs typeface="Times New Roman"/>
                </a:rPr>
                <a:t>α</a:t>
              </a:r>
              <a:endParaRPr lang="sk-SK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FF00"/>
                </a:solidFill>
              </a:rPr>
              <a:t>6. Vzájomná poloha 2 rovín</a:t>
            </a:r>
            <a:endParaRPr lang="sk-SK" dirty="0">
              <a:solidFill>
                <a:srgbClr val="FFFF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Roviny sú rôznobežné </a:t>
            </a:r>
            <a:endParaRPr lang="sk-SK" dirty="0"/>
          </a:p>
        </p:txBody>
      </p:sp>
      <p:cxnSp>
        <p:nvCxnSpPr>
          <p:cNvPr id="4" name="Rovná spojovacia šípka 3"/>
          <p:cNvCxnSpPr/>
          <p:nvPr/>
        </p:nvCxnSpPr>
        <p:spPr>
          <a:xfrm>
            <a:off x="4644008" y="1916832"/>
            <a:ext cx="1224136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Skupina 32"/>
          <p:cNvGrpSpPr/>
          <p:nvPr/>
        </p:nvGrpSpPr>
        <p:grpSpPr>
          <a:xfrm>
            <a:off x="5868144" y="1628800"/>
            <a:ext cx="1955985" cy="646331"/>
            <a:chOff x="5868144" y="1628800"/>
            <a:chExt cx="1955985" cy="646331"/>
          </a:xfrm>
        </p:grpSpPr>
        <p:sp>
          <p:nvSpPr>
            <p:cNvPr id="5" name="Obdĺžnik 4"/>
            <p:cNvSpPr/>
            <p:nvPr/>
          </p:nvSpPr>
          <p:spPr>
            <a:xfrm>
              <a:off x="5868144" y="1628800"/>
              <a:ext cx="195598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3600" dirty="0" smtClean="0">
                  <a:latin typeface="Times New Roman"/>
                  <a:cs typeface="Times New Roman"/>
                </a:rPr>
                <a:t>α</a:t>
              </a:r>
              <a:r>
                <a:rPr lang="sk-SK" sz="3600" dirty="0" smtClean="0">
                  <a:latin typeface="Times New Roman"/>
                  <a:cs typeface="Times New Roman"/>
                </a:rPr>
                <a:t> </a:t>
              </a:r>
              <a:r>
                <a:rPr lang="el-GR" sz="3600" dirty="0" smtClean="0">
                  <a:latin typeface="Times New Roman"/>
                  <a:cs typeface="Times New Roman"/>
                </a:rPr>
                <a:t>‖</a:t>
              </a:r>
              <a:r>
                <a:rPr lang="sk-SK" sz="3600" dirty="0" smtClean="0">
                  <a:latin typeface="Times New Roman"/>
                  <a:cs typeface="Times New Roman"/>
                </a:rPr>
                <a:t> </a:t>
              </a:r>
              <a:r>
                <a:rPr lang="el-GR" sz="3600" dirty="0" smtClean="0">
                  <a:latin typeface="Times New Roman"/>
                  <a:cs typeface="Times New Roman"/>
                </a:rPr>
                <a:t>β</a:t>
              </a:r>
              <a:r>
                <a:rPr lang="sk-SK" sz="3600" dirty="0" smtClean="0">
                  <a:latin typeface="Times New Roman"/>
                  <a:cs typeface="Times New Roman"/>
                </a:rPr>
                <a:t>={p}</a:t>
              </a:r>
              <a:endParaRPr lang="sk-SK" sz="3600" dirty="0"/>
            </a:p>
          </p:txBody>
        </p:sp>
        <p:cxnSp>
          <p:nvCxnSpPr>
            <p:cNvPr id="6" name="Rovná spojnica 5"/>
            <p:cNvCxnSpPr/>
            <p:nvPr/>
          </p:nvCxnSpPr>
          <p:spPr>
            <a:xfrm rot="5400000" flipH="1" flipV="1">
              <a:off x="6228184" y="1844824"/>
              <a:ext cx="288032" cy="14401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Skupina 6"/>
          <p:cNvGrpSpPr/>
          <p:nvPr/>
        </p:nvGrpSpPr>
        <p:grpSpPr>
          <a:xfrm>
            <a:off x="1619672" y="2852936"/>
            <a:ext cx="2304256" cy="2384648"/>
            <a:chOff x="1115616" y="2348880"/>
            <a:chExt cx="2304256" cy="2384648"/>
          </a:xfrm>
        </p:grpSpPr>
        <p:cxnSp>
          <p:nvCxnSpPr>
            <p:cNvPr id="8" name="Rovná spojnica 7"/>
            <p:cNvCxnSpPr/>
            <p:nvPr/>
          </p:nvCxnSpPr>
          <p:spPr>
            <a:xfrm rot="5400000">
              <a:off x="2555776" y="3212976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ovná spojnica 8"/>
            <p:cNvCxnSpPr/>
            <p:nvPr/>
          </p:nvCxnSpPr>
          <p:spPr>
            <a:xfrm rot="5400000">
              <a:off x="251520" y="3861048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9"/>
            <p:cNvCxnSpPr/>
            <p:nvPr/>
          </p:nvCxnSpPr>
          <p:spPr>
            <a:xfrm rot="10800000" flipV="1">
              <a:off x="1115616" y="4725144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10"/>
            <p:cNvCxnSpPr/>
            <p:nvPr/>
          </p:nvCxnSpPr>
          <p:spPr>
            <a:xfrm rot="5400000">
              <a:off x="2051720" y="3861048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ovná spojnica 11"/>
            <p:cNvCxnSpPr/>
            <p:nvPr/>
          </p:nvCxnSpPr>
          <p:spPr>
            <a:xfrm rot="10800000" flipV="1">
              <a:off x="1115616" y="2996952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ovná spojnica 12"/>
            <p:cNvCxnSpPr/>
            <p:nvPr/>
          </p:nvCxnSpPr>
          <p:spPr>
            <a:xfrm rot="5400000">
              <a:off x="755576" y="3212976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ovná spojnica 13"/>
            <p:cNvCxnSpPr/>
            <p:nvPr/>
          </p:nvCxnSpPr>
          <p:spPr>
            <a:xfrm rot="5400000">
              <a:off x="2843808" y="4149080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ovná spojnica 14"/>
            <p:cNvCxnSpPr/>
            <p:nvPr/>
          </p:nvCxnSpPr>
          <p:spPr>
            <a:xfrm rot="5400000">
              <a:off x="2843808" y="2420888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ovná spojnica 15"/>
            <p:cNvCxnSpPr/>
            <p:nvPr/>
          </p:nvCxnSpPr>
          <p:spPr>
            <a:xfrm rot="5400000">
              <a:off x="1043608" y="2420888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ovná spojnica 16"/>
            <p:cNvCxnSpPr/>
            <p:nvPr/>
          </p:nvCxnSpPr>
          <p:spPr>
            <a:xfrm rot="5400000">
              <a:off x="1043608" y="4149080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17"/>
            <p:cNvCxnSpPr/>
            <p:nvPr/>
          </p:nvCxnSpPr>
          <p:spPr>
            <a:xfrm rot="10800000" flipV="1">
              <a:off x="1619672" y="2348880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18"/>
            <p:cNvCxnSpPr/>
            <p:nvPr/>
          </p:nvCxnSpPr>
          <p:spPr>
            <a:xfrm rot="10800000" flipV="1">
              <a:off x="1619672" y="4077072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Rovná spojnica 25"/>
          <p:cNvCxnSpPr/>
          <p:nvPr/>
        </p:nvCxnSpPr>
        <p:spPr>
          <a:xfrm rot="5400000" flipH="1" flipV="1">
            <a:off x="2231740" y="3897052"/>
            <a:ext cx="2736304" cy="2088232"/>
          </a:xfrm>
          <a:prstGeom prst="line">
            <a:avLst/>
          </a:prstGeom>
          <a:ln w="22225"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BlokTextu 29"/>
          <p:cNvSpPr txBox="1"/>
          <p:nvPr/>
        </p:nvSpPr>
        <p:spPr>
          <a:xfrm>
            <a:off x="4499992" y="2996952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solidFill>
                  <a:schemeClr val="bg1"/>
                </a:solidFill>
              </a:rPr>
              <a:t>p</a:t>
            </a:r>
            <a:endParaRPr lang="sk-SK" sz="2800" dirty="0">
              <a:solidFill>
                <a:schemeClr val="bg1"/>
              </a:solidFill>
            </a:endParaRPr>
          </a:p>
        </p:txBody>
      </p:sp>
      <p:grpSp>
        <p:nvGrpSpPr>
          <p:cNvPr id="32" name="Skupina 31"/>
          <p:cNvGrpSpPr/>
          <p:nvPr/>
        </p:nvGrpSpPr>
        <p:grpSpPr>
          <a:xfrm>
            <a:off x="700073" y="3052273"/>
            <a:ext cx="4252425" cy="2484123"/>
            <a:chOff x="700073" y="3052273"/>
            <a:chExt cx="4252425" cy="2484123"/>
          </a:xfrm>
        </p:grpSpPr>
        <p:sp>
          <p:nvSpPr>
            <p:cNvPr id="24" name="Kosodĺžnik 23"/>
            <p:cNvSpPr/>
            <p:nvPr/>
          </p:nvSpPr>
          <p:spPr>
            <a:xfrm rot="17986473" flipH="1" flipV="1">
              <a:off x="1792795" y="1959551"/>
              <a:ext cx="2066982" cy="4252425"/>
            </a:xfrm>
            <a:prstGeom prst="parallelogram">
              <a:avLst>
                <a:gd name="adj" fmla="val 56352"/>
              </a:avLst>
            </a:prstGeom>
            <a:solidFill>
              <a:schemeClr val="tx1">
                <a:alpha val="3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dirty="0"/>
            </a:p>
          </p:txBody>
        </p:sp>
        <p:sp>
          <p:nvSpPr>
            <p:cNvPr id="31" name="BlokTextu 30"/>
            <p:cNvSpPr txBox="1"/>
            <p:nvPr/>
          </p:nvSpPr>
          <p:spPr>
            <a:xfrm>
              <a:off x="4139952" y="501317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800" dirty="0" smtClean="0">
                  <a:solidFill>
                    <a:schemeClr val="bg1"/>
                  </a:solidFill>
                  <a:latin typeface="Times New Roman"/>
                  <a:cs typeface="Times New Roman"/>
                </a:rPr>
                <a:t>β</a:t>
              </a:r>
              <a:endParaRPr lang="sk-SK" sz="28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Kosodĺžnik 21"/>
          <p:cNvSpPr/>
          <p:nvPr/>
        </p:nvSpPr>
        <p:spPr>
          <a:xfrm rot="7853214" flipH="1">
            <a:off x="1057085" y="3343515"/>
            <a:ext cx="3543590" cy="3138497"/>
          </a:xfrm>
          <a:prstGeom prst="parallelogram">
            <a:avLst>
              <a:gd name="adj" fmla="val 86416"/>
            </a:avLst>
          </a:prstGeom>
          <a:solidFill>
            <a:schemeClr val="tx1"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grpSp>
        <p:nvGrpSpPr>
          <p:cNvPr id="27" name="Skupina 26"/>
          <p:cNvGrpSpPr/>
          <p:nvPr/>
        </p:nvGrpSpPr>
        <p:grpSpPr>
          <a:xfrm>
            <a:off x="2123728" y="2636912"/>
            <a:ext cx="2961527" cy="2969145"/>
            <a:chOff x="2113723" y="2639259"/>
            <a:chExt cx="2961527" cy="2969145"/>
          </a:xfrm>
        </p:grpSpPr>
        <p:sp>
          <p:nvSpPr>
            <p:cNvPr id="28" name="Kosodĺžnik 27"/>
            <p:cNvSpPr/>
            <p:nvPr/>
          </p:nvSpPr>
          <p:spPr>
            <a:xfrm rot="19146786">
              <a:off x="2113723" y="2639259"/>
              <a:ext cx="2961527" cy="2613487"/>
            </a:xfrm>
            <a:prstGeom prst="parallelogram">
              <a:avLst>
                <a:gd name="adj" fmla="val 86416"/>
              </a:avLst>
            </a:prstGeom>
            <a:solidFill>
              <a:schemeClr val="tx1">
                <a:alpha val="5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dirty="0"/>
            </a:p>
          </p:txBody>
        </p:sp>
        <p:sp>
          <p:nvSpPr>
            <p:cNvPr id="29" name="BlokTextu 28"/>
            <p:cNvSpPr txBox="1"/>
            <p:nvPr/>
          </p:nvSpPr>
          <p:spPr>
            <a:xfrm>
              <a:off x="3347864" y="5085184"/>
              <a:ext cx="3754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800" dirty="0" smtClean="0">
                  <a:solidFill>
                    <a:schemeClr val="bg1"/>
                  </a:solidFill>
                  <a:latin typeface="Times New Roman"/>
                  <a:cs typeface="Times New Roman"/>
                </a:rPr>
                <a:t>α</a:t>
              </a:r>
              <a:endParaRPr lang="sk-SK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FF00"/>
                </a:solidFill>
              </a:rPr>
              <a:t>6. Vzájomná poloha 2 rovín</a:t>
            </a:r>
            <a:endParaRPr lang="sk-SK" dirty="0">
              <a:solidFill>
                <a:srgbClr val="FFFF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Roviny sú kolmé na seba</a:t>
            </a:r>
            <a:endParaRPr lang="sk-SK" dirty="0"/>
          </a:p>
        </p:txBody>
      </p:sp>
      <p:cxnSp>
        <p:nvCxnSpPr>
          <p:cNvPr id="4" name="Rovná spojovacia šípka 3"/>
          <p:cNvCxnSpPr/>
          <p:nvPr/>
        </p:nvCxnSpPr>
        <p:spPr>
          <a:xfrm>
            <a:off x="5004048" y="1916832"/>
            <a:ext cx="1224136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/>
          <p:cNvGrpSpPr/>
          <p:nvPr/>
        </p:nvGrpSpPr>
        <p:grpSpPr>
          <a:xfrm>
            <a:off x="1547664" y="2852936"/>
            <a:ext cx="2304256" cy="2384648"/>
            <a:chOff x="1115616" y="2348880"/>
            <a:chExt cx="2304256" cy="2384648"/>
          </a:xfrm>
        </p:grpSpPr>
        <p:cxnSp>
          <p:nvCxnSpPr>
            <p:cNvPr id="6" name="Rovná spojnica 5"/>
            <p:cNvCxnSpPr/>
            <p:nvPr/>
          </p:nvCxnSpPr>
          <p:spPr>
            <a:xfrm rot="5400000">
              <a:off x="2555776" y="3212976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ovná spojnica 6"/>
            <p:cNvCxnSpPr/>
            <p:nvPr/>
          </p:nvCxnSpPr>
          <p:spPr>
            <a:xfrm rot="5400000">
              <a:off x="251520" y="3861048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ovná spojnica 7"/>
            <p:cNvCxnSpPr/>
            <p:nvPr/>
          </p:nvCxnSpPr>
          <p:spPr>
            <a:xfrm rot="10800000" flipV="1">
              <a:off x="1115616" y="4725144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ovná spojnica 8"/>
            <p:cNvCxnSpPr/>
            <p:nvPr/>
          </p:nvCxnSpPr>
          <p:spPr>
            <a:xfrm rot="5400000">
              <a:off x="2051720" y="3861048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9"/>
            <p:cNvCxnSpPr/>
            <p:nvPr/>
          </p:nvCxnSpPr>
          <p:spPr>
            <a:xfrm rot="10800000" flipV="1">
              <a:off x="1115616" y="2996952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10"/>
            <p:cNvCxnSpPr/>
            <p:nvPr/>
          </p:nvCxnSpPr>
          <p:spPr>
            <a:xfrm rot="5400000">
              <a:off x="755576" y="3212976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ovná spojnica 11"/>
            <p:cNvCxnSpPr/>
            <p:nvPr/>
          </p:nvCxnSpPr>
          <p:spPr>
            <a:xfrm rot="5400000">
              <a:off x="2843808" y="4149080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ovná spojnica 12"/>
            <p:cNvCxnSpPr/>
            <p:nvPr/>
          </p:nvCxnSpPr>
          <p:spPr>
            <a:xfrm rot="5400000">
              <a:off x="2843808" y="2420888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ovná spojnica 13"/>
            <p:cNvCxnSpPr/>
            <p:nvPr/>
          </p:nvCxnSpPr>
          <p:spPr>
            <a:xfrm rot="5400000">
              <a:off x="1043608" y="2420888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ovná spojnica 14"/>
            <p:cNvCxnSpPr/>
            <p:nvPr/>
          </p:nvCxnSpPr>
          <p:spPr>
            <a:xfrm rot="5400000">
              <a:off x="1043608" y="4149080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ovná spojnica 15"/>
            <p:cNvCxnSpPr/>
            <p:nvPr/>
          </p:nvCxnSpPr>
          <p:spPr>
            <a:xfrm rot="10800000" flipV="1">
              <a:off x="1619672" y="2348880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ovná spojnica 16"/>
            <p:cNvCxnSpPr/>
            <p:nvPr/>
          </p:nvCxnSpPr>
          <p:spPr>
            <a:xfrm rot="10800000" flipV="1">
              <a:off x="1619672" y="4077072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Skupina 30"/>
          <p:cNvGrpSpPr/>
          <p:nvPr/>
        </p:nvGrpSpPr>
        <p:grpSpPr>
          <a:xfrm>
            <a:off x="2555776" y="3429000"/>
            <a:ext cx="2390044" cy="2808312"/>
            <a:chOff x="2483768" y="3140968"/>
            <a:chExt cx="2390044" cy="2808312"/>
          </a:xfrm>
        </p:grpSpPr>
        <p:cxnSp>
          <p:nvCxnSpPr>
            <p:cNvPr id="24" name="Rovná spojnica 23"/>
            <p:cNvCxnSpPr/>
            <p:nvPr/>
          </p:nvCxnSpPr>
          <p:spPr>
            <a:xfrm rot="5400000" flipH="1" flipV="1">
              <a:off x="2159732" y="3537012"/>
              <a:ext cx="2736304" cy="2088232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BlokTextu 24"/>
            <p:cNvSpPr txBox="1"/>
            <p:nvPr/>
          </p:nvSpPr>
          <p:spPr>
            <a:xfrm>
              <a:off x="4499992" y="3140968"/>
              <a:ext cx="37382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2800" dirty="0" smtClean="0">
                  <a:solidFill>
                    <a:schemeClr val="bg1"/>
                  </a:solidFill>
                </a:rPr>
                <a:t>p</a:t>
              </a:r>
              <a:endParaRPr lang="sk-SK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26" name="BlokTextu 25"/>
          <p:cNvSpPr txBox="1"/>
          <p:nvPr/>
        </p:nvSpPr>
        <p:spPr>
          <a:xfrm>
            <a:off x="971600" y="450912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schemeClr val="bg1"/>
                </a:solidFill>
                <a:latin typeface="Times New Roman"/>
                <a:cs typeface="Times New Roman"/>
              </a:rPr>
              <a:t>β</a:t>
            </a:r>
            <a:endParaRPr lang="sk-SK" sz="2800" dirty="0">
              <a:solidFill>
                <a:schemeClr val="bg1"/>
              </a:solidFill>
            </a:endParaRPr>
          </a:p>
        </p:txBody>
      </p:sp>
      <p:sp>
        <p:nvSpPr>
          <p:cNvPr id="32" name="BlokTextu 31"/>
          <p:cNvSpPr txBox="1"/>
          <p:nvPr/>
        </p:nvSpPr>
        <p:spPr>
          <a:xfrm>
            <a:off x="6191672" y="1628800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α</a:t>
            </a:r>
            <a:r>
              <a:rPr lang="sk-SK" sz="3200" dirty="0" smtClean="0"/>
              <a:t> </a:t>
            </a:r>
            <a:r>
              <a:rPr lang="el-GR" sz="3200" dirty="0" smtClean="0">
                <a:cs typeface="Times New Roman"/>
              </a:rPr>
              <a:t>┴</a:t>
            </a:r>
            <a:r>
              <a:rPr lang="sk-SK" sz="3200" dirty="0" smtClean="0">
                <a:cs typeface="Times New Roman"/>
              </a:rPr>
              <a:t> </a:t>
            </a:r>
            <a:r>
              <a:rPr lang="el-GR" sz="3200" dirty="0" smtClean="0">
                <a:cs typeface="Times New Roman"/>
              </a:rPr>
              <a:t>β</a:t>
            </a:r>
            <a:r>
              <a:rPr lang="sk-SK" sz="3200" dirty="0" smtClean="0">
                <a:cs typeface="Times New Roman"/>
              </a:rPr>
              <a:t> = </a:t>
            </a:r>
            <a:r>
              <a:rPr lang="el-GR" sz="3200" dirty="0" smtClean="0">
                <a:cs typeface="Times New Roman"/>
              </a:rPr>
              <a:t>{</a:t>
            </a:r>
            <a:r>
              <a:rPr lang="sk-SK" sz="3200" dirty="0" smtClean="0">
                <a:cs typeface="Times New Roman"/>
              </a:rPr>
              <a:t>p</a:t>
            </a:r>
            <a:r>
              <a:rPr lang="el-GR" sz="3200" dirty="0" smtClean="0">
                <a:cs typeface="Times New Roman"/>
              </a:rPr>
              <a:t>}</a:t>
            </a:r>
            <a:endParaRPr lang="sk-SK" sz="3200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" grpId="0"/>
      <p:bldP spid="26" grpId="0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  <a:effectLst>
            <a:outerShdw blurRad="76200" dir="17940000" sy="23000" kx="-1200000" algn="bl" rotWithShape="0">
              <a:prstClr val="black">
                <a:alpha val="20000"/>
              </a:prstClr>
            </a:outerShdw>
          </a:effectLst>
        </p:spPr>
        <p:txBody>
          <a:bodyPr>
            <a:noAutofit/>
          </a:bodyPr>
          <a:lstStyle/>
          <a:p>
            <a:r>
              <a:rPr lang="sk-SK" sz="6000" b="1" dirty="0" smtClean="0">
                <a:solidFill>
                  <a:srgbClr val="FFFF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Vzájomná poloha bodov, priamok a rovín</a:t>
            </a:r>
            <a:endParaRPr lang="sk-SK" sz="6000" b="1" dirty="0">
              <a:solidFill>
                <a:srgbClr val="FFFF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972464"/>
            <a:ext cx="2962275" cy="3371850"/>
          </a:xfrm>
          <a:prstGeom prst="rect">
            <a:avLst/>
          </a:prstGeom>
        </p:spPr>
      </p:pic>
      <p:pic>
        <p:nvPicPr>
          <p:cNvPr id="1036" name="Picture 12" descr="http://www.aperfectworld.org/clipart/academic/female_studen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817022"/>
            <a:ext cx="2874332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img03.blogcu.com/v2/avatars/normal/m/a/t/matematikbank/matematikbank_125444797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09" y="2129501"/>
            <a:ext cx="1428750" cy="168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4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solidFill>
                  <a:srgbClr val="FFFF00"/>
                </a:solidFill>
              </a:rPr>
              <a:t>1. Vzájomná poloha 2 bodov:</a:t>
            </a:r>
            <a:endParaRPr lang="sk-SK" dirty="0">
              <a:solidFill>
                <a:srgbClr val="FFFF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r>
              <a:rPr lang="sk-SK" sz="3600" dirty="0" smtClean="0"/>
              <a:t>Body sú rôzne                            </a:t>
            </a:r>
          </a:p>
          <a:p>
            <a:pPr>
              <a:buNone/>
            </a:pPr>
            <a:r>
              <a:rPr lang="sk-SK" dirty="0" smtClean="0"/>
              <a:t>        </a:t>
            </a:r>
            <a:r>
              <a:rPr lang="sk-SK" sz="3600" dirty="0" smtClean="0">
                <a:solidFill>
                  <a:schemeClr val="bg1"/>
                </a:solidFill>
              </a:rPr>
              <a:t>A</a:t>
            </a:r>
            <a:endParaRPr lang="sk-SK" sz="36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sk-SK" dirty="0" smtClean="0"/>
              <a:t>                                       </a:t>
            </a:r>
            <a:r>
              <a:rPr lang="sk-SK" b="1" dirty="0" smtClean="0">
                <a:solidFill>
                  <a:schemeClr val="bg1"/>
                </a:solidFill>
              </a:rPr>
              <a:t>B</a:t>
            </a:r>
          </a:p>
          <a:p>
            <a:pPr>
              <a:buNone/>
            </a:pPr>
            <a:endParaRPr lang="sk-SK" dirty="0" smtClean="0"/>
          </a:p>
          <a:p>
            <a:r>
              <a:rPr lang="sk-SK" sz="3600" dirty="0" smtClean="0"/>
              <a:t>Body sú totožné                         </a:t>
            </a:r>
            <a:endParaRPr lang="sk-SK" sz="3600" dirty="0"/>
          </a:p>
        </p:txBody>
      </p:sp>
      <p:sp>
        <p:nvSpPr>
          <p:cNvPr id="4" name="Násobenie 3"/>
          <p:cNvSpPr/>
          <p:nvPr/>
        </p:nvSpPr>
        <p:spPr>
          <a:xfrm>
            <a:off x="1547664" y="2636912"/>
            <a:ext cx="288032" cy="288032"/>
          </a:xfrm>
          <a:prstGeom prst="mathMultiply">
            <a:avLst/>
          </a:prstGeom>
          <a:solidFill>
            <a:schemeClr val="bg1"/>
          </a:solidFill>
          <a:ln w="317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Násobenie 5"/>
          <p:cNvSpPr/>
          <p:nvPr/>
        </p:nvSpPr>
        <p:spPr>
          <a:xfrm>
            <a:off x="3851920" y="2780928"/>
            <a:ext cx="288032" cy="288032"/>
          </a:xfrm>
          <a:prstGeom prst="mathMultiply">
            <a:avLst/>
          </a:prstGeom>
          <a:solidFill>
            <a:schemeClr val="bg1"/>
          </a:solidFill>
          <a:ln w="317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pSp>
        <p:nvGrpSpPr>
          <p:cNvPr id="15" name="Skupina 14"/>
          <p:cNvGrpSpPr/>
          <p:nvPr/>
        </p:nvGrpSpPr>
        <p:grpSpPr>
          <a:xfrm>
            <a:off x="2627784" y="5301208"/>
            <a:ext cx="1728192" cy="584775"/>
            <a:chOff x="2771800" y="5301208"/>
            <a:chExt cx="1728192" cy="584775"/>
          </a:xfrm>
        </p:grpSpPr>
        <p:sp>
          <p:nvSpPr>
            <p:cNvPr id="8" name="Násobenie 7"/>
            <p:cNvSpPr/>
            <p:nvPr/>
          </p:nvSpPr>
          <p:spPr>
            <a:xfrm>
              <a:off x="2771800" y="5301208"/>
              <a:ext cx="288032" cy="288032"/>
            </a:xfrm>
            <a:prstGeom prst="mathMultiply">
              <a:avLst/>
            </a:prstGeom>
            <a:solidFill>
              <a:schemeClr val="bg1"/>
            </a:solidFill>
            <a:ln w="317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9" name="BlokTextu 8"/>
            <p:cNvSpPr txBox="1"/>
            <p:nvPr/>
          </p:nvSpPr>
          <p:spPr>
            <a:xfrm>
              <a:off x="2987824" y="5301208"/>
              <a:ext cx="15121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3200" b="1" dirty="0" smtClean="0">
                  <a:solidFill>
                    <a:schemeClr val="bg1"/>
                  </a:solidFill>
                </a:rPr>
                <a:t>A</a:t>
              </a:r>
            </a:p>
          </p:txBody>
        </p:sp>
      </p:grpSp>
      <p:cxnSp>
        <p:nvCxnSpPr>
          <p:cNvPr id="11" name="Rovná spojovacia šípka 10"/>
          <p:cNvCxnSpPr/>
          <p:nvPr/>
        </p:nvCxnSpPr>
        <p:spPr>
          <a:xfrm>
            <a:off x="3995936" y="1988840"/>
            <a:ext cx="1584176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ovacia šípka 11"/>
          <p:cNvCxnSpPr/>
          <p:nvPr/>
        </p:nvCxnSpPr>
        <p:spPr>
          <a:xfrm>
            <a:off x="4067944" y="4509120"/>
            <a:ext cx="1584176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BlokTextu 9"/>
          <p:cNvSpPr txBox="1"/>
          <p:nvPr/>
        </p:nvSpPr>
        <p:spPr>
          <a:xfrm>
            <a:off x="5796136" y="1628800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600" dirty="0" smtClean="0"/>
              <a:t>A ≠ B</a:t>
            </a:r>
            <a:endParaRPr lang="sk-SK" sz="3600" dirty="0"/>
          </a:p>
        </p:txBody>
      </p:sp>
      <p:sp>
        <p:nvSpPr>
          <p:cNvPr id="13" name="BlokTextu 12"/>
          <p:cNvSpPr txBox="1"/>
          <p:nvPr/>
        </p:nvSpPr>
        <p:spPr>
          <a:xfrm>
            <a:off x="5796136" y="4149080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600" dirty="0" smtClean="0"/>
              <a:t>A = B</a:t>
            </a:r>
            <a:endParaRPr lang="sk-SK" sz="3600" dirty="0"/>
          </a:p>
        </p:txBody>
      </p:sp>
      <p:grpSp>
        <p:nvGrpSpPr>
          <p:cNvPr id="18" name="Skupina 17"/>
          <p:cNvGrpSpPr/>
          <p:nvPr/>
        </p:nvGrpSpPr>
        <p:grpSpPr>
          <a:xfrm>
            <a:off x="2627784" y="5301208"/>
            <a:ext cx="1368152" cy="584775"/>
            <a:chOff x="2627784" y="5301208"/>
            <a:chExt cx="1368152" cy="584775"/>
          </a:xfrm>
        </p:grpSpPr>
        <p:sp>
          <p:nvSpPr>
            <p:cNvPr id="14" name="Násobenie 13"/>
            <p:cNvSpPr/>
            <p:nvPr/>
          </p:nvSpPr>
          <p:spPr>
            <a:xfrm>
              <a:off x="2627784" y="5301208"/>
              <a:ext cx="288032" cy="288032"/>
            </a:xfrm>
            <a:prstGeom prst="mathMultiply">
              <a:avLst/>
            </a:prstGeom>
            <a:solidFill>
              <a:schemeClr val="bg1"/>
            </a:solidFill>
            <a:ln w="317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6" name="BlokTextu 15"/>
            <p:cNvSpPr txBox="1"/>
            <p:nvPr/>
          </p:nvSpPr>
          <p:spPr>
            <a:xfrm>
              <a:off x="3131840" y="5301208"/>
              <a:ext cx="86409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3200" b="1" dirty="0" smtClean="0">
                  <a:solidFill>
                    <a:schemeClr val="bg1"/>
                  </a:solidFill>
                </a:rPr>
                <a:t>=B</a:t>
              </a:r>
              <a:endParaRPr lang="sk-SK" sz="32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  <p:bldP spid="4" grpId="0" animBg="1"/>
      <p:bldP spid="6" grpId="0" animBg="1"/>
      <p:bldP spid="10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rgbClr val="FFFF00"/>
                </a:solidFill>
              </a:rPr>
              <a:t>2. Vzájomná poloha bodu a priamky</a:t>
            </a:r>
            <a:endParaRPr lang="sk-SK" dirty="0">
              <a:solidFill>
                <a:srgbClr val="FFFF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Bod patrí (leží na) priamke                     </a:t>
            </a:r>
            <a:endParaRPr lang="sk-SK" dirty="0" smtClean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sk-SK" dirty="0" smtClean="0">
                <a:latin typeface="Times New Roman"/>
                <a:cs typeface="Times New Roman"/>
              </a:rPr>
              <a:t>                                                </a:t>
            </a:r>
            <a:r>
              <a:rPr lang="sk-SK" dirty="0" smtClean="0">
                <a:solidFill>
                  <a:schemeClr val="bg1"/>
                </a:solidFill>
                <a:latin typeface="Calibri" pitchFamily="34" charset="0"/>
                <a:cs typeface="Times New Roman"/>
              </a:rPr>
              <a:t>p</a:t>
            </a:r>
            <a:endParaRPr lang="sk-SK" dirty="0">
              <a:solidFill>
                <a:schemeClr val="bg1"/>
              </a:solidFill>
              <a:latin typeface="Calibri" pitchFamily="34" charset="0"/>
              <a:cs typeface="Times New Roman"/>
            </a:endParaRPr>
          </a:p>
          <a:p>
            <a:pPr>
              <a:buNone/>
            </a:pPr>
            <a:r>
              <a:rPr lang="sk-SK" dirty="0" smtClean="0"/>
              <a:t>          </a:t>
            </a:r>
            <a:r>
              <a:rPr lang="sk-SK" sz="3600" b="1" dirty="0" smtClean="0">
                <a:solidFill>
                  <a:schemeClr val="bg1"/>
                </a:solidFill>
              </a:rPr>
              <a:t>A</a:t>
            </a:r>
          </a:p>
          <a:p>
            <a:pPr>
              <a:buNone/>
            </a:pPr>
            <a:endParaRPr lang="sk-SK" sz="3600" dirty="0"/>
          </a:p>
          <a:p>
            <a:r>
              <a:rPr lang="sk-SK" dirty="0" smtClean="0"/>
              <a:t>Bod nepatrí (neleží na) priamke                   </a:t>
            </a:r>
            <a:endParaRPr lang="sk-SK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/>
              <a:t> </a:t>
            </a:r>
            <a:r>
              <a:rPr lang="sk-SK" dirty="0" smtClean="0"/>
              <a:t>                                                        </a:t>
            </a:r>
            <a:r>
              <a:rPr lang="sk-SK" b="1" dirty="0" smtClean="0">
                <a:solidFill>
                  <a:schemeClr val="bg1"/>
                </a:solidFill>
              </a:rPr>
              <a:t>p</a:t>
            </a:r>
          </a:p>
          <a:p>
            <a:pPr>
              <a:buNone/>
            </a:pPr>
            <a:r>
              <a:rPr lang="sk-SK" dirty="0"/>
              <a:t> </a:t>
            </a:r>
            <a:r>
              <a:rPr lang="sk-SK" dirty="0" smtClean="0"/>
              <a:t>                                             </a:t>
            </a:r>
            <a:r>
              <a:rPr lang="sk-SK" b="1" dirty="0" smtClean="0">
                <a:solidFill>
                  <a:schemeClr val="bg1"/>
                </a:solidFill>
              </a:rPr>
              <a:t>B</a:t>
            </a:r>
            <a:endParaRPr lang="sk-SK" b="1" dirty="0">
              <a:solidFill>
                <a:schemeClr val="bg1"/>
              </a:solidFill>
            </a:endParaRPr>
          </a:p>
        </p:txBody>
      </p:sp>
      <p:cxnSp>
        <p:nvCxnSpPr>
          <p:cNvPr id="4" name="Rovná spojovacia šípka 3"/>
          <p:cNvCxnSpPr/>
          <p:nvPr/>
        </p:nvCxnSpPr>
        <p:spPr>
          <a:xfrm>
            <a:off x="5364088" y="1916832"/>
            <a:ext cx="1584176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ovná spojnica 5"/>
          <p:cNvCxnSpPr/>
          <p:nvPr/>
        </p:nvCxnSpPr>
        <p:spPr>
          <a:xfrm flipV="1">
            <a:off x="1187624" y="2348880"/>
            <a:ext cx="4176464" cy="432048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Násobenie 6"/>
          <p:cNvSpPr/>
          <p:nvPr/>
        </p:nvSpPr>
        <p:spPr>
          <a:xfrm>
            <a:off x="1691680" y="2564904"/>
            <a:ext cx="288032" cy="288032"/>
          </a:xfrm>
          <a:prstGeom prst="mathMultiply">
            <a:avLst/>
          </a:prstGeom>
          <a:solidFill>
            <a:schemeClr val="bg1"/>
          </a:solidFill>
          <a:ln w="317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>
              <a:solidFill>
                <a:schemeClr val="bg1"/>
              </a:solidFill>
            </a:endParaRPr>
          </a:p>
        </p:txBody>
      </p:sp>
      <p:cxnSp>
        <p:nvCxnSpPr>
          <p:cNvPr id="8" name="Rovná spojovacia šípka 7"/>
          <p:cNvCxnSpPr/>
          <p:nvPr/>
        </p:nvCxnSpPr>
        <p:spPr>
          <a:xfrm>
            <a:off x="6156176" y="4149080"/>
            <a:ext cx="1584176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nica 10"/>
          <p:cNvCxnSpPr/>
          <p:nvPr/>
        </p:nvCxnSpPr>
        <p:spPr>
          <a:xfrm flipV="1">
            <a:off x="1979712" y="5013176"/>
            <a:ext cx="4176464" cy="432048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Násobenie 11"/>
          <p:cNvSpPr/>
          <p:nvPr/>
        </p:nvSpPr>
        <p:spPr>
          <a:xfrm>
            <a:off x="4499992" y="5445224"/>
            <a:ext cx="288032" cy="288032"/>
          </a:xfrm>
          <a:prstGeom prst="mathMultiply">
            <a:avLst/>
          </a:prstGeom>
          <a:solidFill>
            <a:schemeClr val="bg1"/>
          </a:solidFill>
          <a:ln w="317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7092280" y="1628800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dirty="0" smtClean="0"/>
              <a:t>A </a:t>
            </a:r>
            <a:r>
              <a:rPr lang="el-GR" sz="3200" dirty="0" smtClean="0">
                <a:cs typeface="Times New Roman"/>
              </a:rPr>
              <a:t>ϵ</a:t>
            </a:r>
            <a:r>
              <a:rPr lang="sk-SK" sz="3200" dirty="0" smtClean="0">
                <a:cs typeface="Times New Roman"/>
              </a:rPr>
              <a:t> p</a:t>
            </a:r>
            <a:endParaRPr lang="sk-SK" sz="3200" dirty="0"/>
          </a:p>
        </p:txBody>
      </p:sp>
      <p:grpSp>
        <p:nvGrpSpPr>
          <p:cNvPr id="17" name="Skupina 16"/>
          <p:cNvGrpSpPr/>
          <p:nvPr/>
        </p:nvGrpSpPr>
        <p:grpSpPr>
          <a:xfrm>
            <a:off x="7703840" y="3861048"/>
            <a:ext cx="1440160" cy="584775"/>
            <a:chOff x="7164288" y="5013176"/>
            <a:chExt cx="1440160" cy="584775"/>
          </a:xfrm>
        </p:grpSpPr>
        <p:cxnSp>
          <p:nvCxnSpPr>
            <p:cNvPr id="10" name="Rovná spojnica 9"/>
            <p:cNvCxnSpPr/>
            <p:nvPr/>
          </p:nvCxnSpPr>
          <p:spPr>
            <a:xfrm rot="5400000" flipH="1" flipV="1">
              <a:off x="7452320" y="5229200"/>
              <a:ext cx="360040" cy="21602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BlokTextu 15"/>
            <p:cNvSpPr txBox="1"/>
            <p:nvPr/>
          </p:nvSpPr>
          <p:spPr>
            <a:xfrm>
              <a:off x="7164288" y="5013176"/>
              <a:ext cx="14401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3200" dirty="0" smtClean="0"/>
                <a:t>B </a:t>
              </a:r>
              <a:r>
                <a:rPr lang="el-GR" sz="3200" dirty="0" smtClean="0">
                  <a:cs typeface="Times New Roman"/>
                </a:rPr>
                <a:t>ϵ</a:t>
              </a:r>
              <a:r>
                <a:rPr lang="sk-SK" sz="3200" dirty="0" smtClean="0">
                  <a:cs typeface="Times New Roman"/>
                </a:rPr>
                <a:t> p</a:t>
              </a:r>
              <a:endParaRPr lang="sk-SK" sz="3200" dirty="0"/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12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solidFill>
                  <a:srgbClr val="FFFF00"/>
                </a:solidFill>
              </a:rPr>
              <a:t>3. Vzájomná poloha 2 priamok</a:t>
            </a:r>
            <a:endParaRPr lang="sk-SK" dirty="0">
              <a:solidFill>
                <a:srgbClr val="FFFF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Priamky sú totožné                      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Priamky sú rôznobežné                    </a:t>
            </a:r>
            <a:endParaRPr lang="sk-SK" sz="2800" dirty="0" smtClean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sk-SK" sz="2800" dirty="0" smtClean="0">
                <a:latin typeface="Times New Roman"/>
                <a:cs typeface="Times New Roman"/>
              </a:rPr>
              <a:t>                 </a:t>
            </a:r>
          </a:p>
          <a:p>
            <a:pPr>
              <a:buNone/>
            </a:pPr>
            <a:r>
              <a:rPr lang="sk-SK" sz="2800" dirty="0">
                <a:latin typeface="Times New Roman"/>
                <a:cs typeface="Times New Roman"/>
              </a:rPr>
              <a:t> </a:t>
            </a:r>
            <a:r>
              <a:rPr lang="sk-SK" sz="2800" dirty="0" smtClean="0">
                <a:latin typeface="Times New Roman"/>
                <a:cs typeface="Times New Roman"/>
              </a:rPr>
              <a:t>                  </a:t>
            </a:r>
            <a:r>
              <a:rPr lang="sk-SK" dirty="0" smtClean="0"/>
              <a:t> </a:t>
            </a:r>
          </a:p>
          <a:p>
            <a:pPr>
              <a:buNone/>
            </a:pPr>
            <a:r>
              <a:rPr lang="sk-SK" dirty="0" smtClean="0"/>
              <a:t> </a:t>
            </a:r>
            <a:endParaRPr lang="sk-SK" dirty="0"/>
          </a:p>
        </p:txBody>
      </p:sp>
      <p:cxnSp>
        <p:nvCxnSpPr>
          <p:cNvPr id="4" name="Rovná spojovacia šípka 3"/>
          <p:cNvCxnSpPr/>
          <p:nvPr/>
        </p:nvCxnSpPr>
        <p:spPr>
          <a:xfrm>
            <a:off x="4211960" y="1916832"/>
            <a:ext cx="1584176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ovná spojnica 4"/>
          <p:cNvCxnSpPr/>
          <p:nvPr/>
        </p:nvCxnSpPr>
        <p:spPr>
          <a:xfrm flipV="1">
            <a:off x="1043608" y="2492896"/>
            <a:ext cx="4176464" cy="43204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BlokTextu 5"/>
          <p:cNvSpPr txBox="1"/>
          <p:nvPr/>
        </p:nvSpPr>
        <p:spPr>
          <a:xfrm>
            <a:off x="5220072" y="2348880"/>
            <a:ext cx="7425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>
                <a:solidFill>
                  <a:schemeClr val="bg1"/>
                </a:solidFill>
              </a:rPr>
              <a:t>p</a:t>
            </a:r>
            <a:r>
              <a:rPr lang="sk-SK" sz="2800" dirty="0" err="1" smtClean="0">
                <a:solidFill>
                  <a:schemeClr val="bg1"/>
                </a:solidFill>
              </a:rPr>
              <a:t>=q</a:t>
            </a:r>
            <a:endParaRPr lang="sk-SK" sz="2800" dirty="0">
              <a:solidFill>
                <a:schemeClr val="bg1"/>
              </a:solidFill>
            </a:endParaRPr>
          </a:p>
        </p:txBody>
      </p:sp>
      <p:cxnSp>
        <p:nvCxnSpPr>
          <p:cNvPr id="7" name="Rovná spojovacia šípka 6"/>
          <p:cNvCxnSpPr/>
          <p:nvPr/>
        </p:nvCxnSpPr>
        <p:spPr>
          <a:xfrm>
            <a:off x="4788024" y="4077072"/>
            <a:ext cx="1584176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 flipV="1">
            <a:off x="1259632" y="5013176"/>
            <a:ext cx="4176464" cy="432048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nica 10"/>
          <p:cNvCxnSpPr/>
          <p:nvPr/>
        </p:nvCxnSpPr>
        <p:spPr>
          <a:xfrm>
            <a:off x="1547664" y="5229200"/>
            <a:ext cx="4248472" cy="432048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Násobenie 13"/>
          <p:cNvSpPr/>
          <p:nvPr/>
        </p:nvSpPr>
        <p:spPr>
          <a:xfrm>
            <a:off x="2339752" y="5157192"/>
            <a:ext cx="288032" cy="288032"/>
          </a:xfrm>
          <a:prstGeom prst="mathMultiply">
            <a:avLst/>
          </a:prstGeom>
          <a:solidFill>
            <a:schemeClr val="bg1"/>
          </a:solidFill>
          <a:ln w="317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13" name="Rovná spojnica 12"/>
          <p:cNvCxnSpPr/>
          <p:nvPr/>
        </p:nvCxnSpPr>
        <p:spPr>
          <a:xfrm flipV="1">
            <a:off x="1043608" y="2492896"/>
            <a:ext cx="4176464" cy="43204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BlokTextu 15"/>
          <p:cNvSpPr txBox="1"/>
          <p:nvPr/>
        </p:nvSpPr>
        <p:spPr>
          <a:xfrm>
            <a:off x="5436096" y="4797152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solidFill>
                  <a:schemeClr val="bg1"/>
                </a:solidFill>
              </a:rPr>
              <a:t>p</a:t>
            </a:r>
            <a:endParaRPr lang="sk-SK" sz="2800" dirty="0">
              <a:solidFill>
                <a:schemeClr val="bg1"/>
              </a:solidFill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724128" y="5589240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solidFill>
                  <a:schemeClr val="bg1"/>
                </a:solidFill>
              </a:rPr>
              <a:t>q</a:t>
            </a:r>
            <a:endParaRPr lang="sk-SK" sz="2800" dirty="0">
              <a:solidFill>
                <a:schemeClr val="bg1"/>
              </a:solidFill>
            </a:endParaRPr>
          </a:p>
        </p:txBody>
      </p:sp>
      <p:sp>
        <p:nvSpPr>
          <p:cNvPr id="18" name="BlokTextu 17"/>
          <p:cNvSpPr txBox="1"/>
          <p:nvPr/>
        </p:nvSpPr>
        <p:spPr>
          <a:xfrm>
            <a:off x="2555776" y="4797152"/>
            <a:ext cx="3962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3200" dirty="0" smtClean="0">
                <a:solidFill>
                  <a:schemeClr val="bg1"/>
                </a:solidFill>
              </a:rPr>
              <a:t>P</a:t>
            </a:r>
            <a:endParaRPr lang="sk-SK" sz="3200" dirty="0">
              <a:solidFill>
                <a:schemeClr val="bg1"/>
              </a:solidFill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835696" y="5805264"/>
            <a:ext cx="21242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/>
              <a:t>P - priesečník</a:t>
            </a:r>
            <a:endParaRPr lang="sk-SK" sz="2800" dirty="0"/>
          </a:p>
        </p:txBody>
      </p:sp>
      <p:sp>
        <p:nvSpPr>
          <p:cNvPr id="20" name="BlokTextu 19"/>
          <p:cNvSpPr txBox="1"/>
          <p:nvPr/>
        </p:nvSpPr>
        <p:spPr>
          <a:xfrm>
            <a:off x="6084168" y="1628800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dirty="0" smtClean="0"/>
              <a:t>p = q</a:t>
            </a:r>
            <a:endParaRPr lang="sk-SK" sz="3200" dirty="0"/>
          </a:p>
        </p:txBody>
      </p:sp>
      <p:grpSp>
        <p:nvGrpSpPr>
          <p:cNvPr id="23" name="Skupina 22"/>
          <p:cNvGrpSpPr/>
          <p:nvPr/>
        </p:nvGrpSpPr>
        <p:grpSpPr>
          <a:xfrm>
            <a:off x="6444208" y="3717032"/>
            <a:ext cx="2160240" cy="584775"/>
            <a:chOff x="6732240" y="4941168"/>
            <a:chExt cx="2160240" cy="584775"/>
          </a:xfrm>
        </p:grpSpPr>
        <p:cxnSp>
          <p:nvCxnSpPr>
            <p:cNvPr id="9" name="Rovná spojnica 8"/>
            <p:cNvCxnSpPr/>
            <p:nvPr/>
          </p:nvCxnSpPr>
          <p:spPr>
            <a:xfrm rot="5400000" flipH="1" flipV="1">
              <a:off x="7056276" y="5121188"/>
              <a:ext cx="288032" cy="21602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BlokTextu 20"/>
            <p:cNvSpPr txBox="1"/>
            <p:nvPr/>
          </p:nvSpPr>
          <p:spPr>
            <a:xfrm>
              <a:off x="6732240" y="4941168"/>
              <a:ext cx="21602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3200" dirty="0" smtClean="0"/>
                <a:t>p </a:t>
              </a:r>
              <a:r>
                <a:rPr lang="sk-SK" sz="3200" dirty="0" smtClean="0">
                  <a:cs typeface="Times New Roman"/>
                </a:rPr>
                <a:t>‖ q = {P}</a:t>
              </a:r>
              <a:endParaRPr lang="sk-SK" sz="3200" dirty="0"/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4" grpId="0" animBg="1"/>
      <p:bldP spid="16" grpId="0"/>
      <p:bldP spid="17" grpId="0"/>
      <p:bldP spid="18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solidFill>
                  <a:srgbClr val="FFFF00"/>
                </a:solidFill>
              </a:rPr>
              <a:t>3. Vzájomná poloha 2 priamok</a:t>
            </a:r>
            <a:endParaRPr lang="sk-SK" dirty="0">
              <a:solidFill>
                <a:srgbClr val="FFFF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Priamky sú kolmé                   </a:t>
            </a:r>
            <a:endParaRPr lang="sk-SK" dirty="0" smtClean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sk-SK" dirty="0" smtClean="0">
                <a:latin typeface="Times New Roman"/>
                <a:cs typeface="Times New Roman"/>
              </a:rPr>
              <a:t>                    </a:t>
            </a:r>
            <a:r>
              <a:rPr lang="sk-SK" sz="2400" dirty="0" smtClean="0">
                <a:solidFill>
                  <a:schemeClr val="bg1"/>
                </a:solidFill>
                <a:latin typeface="Times New Roman"/>
                <a:cs typeface="Times New Roman"/>
              </a:rPr>
              <a:t>P</a:t>
            </a:r>
          </a:p>
          <a:p>
            <a:pPr>
              <a:buNone/>
            </a:pPr>
            <a:endParaRPr lang="sk-SK" sz="2400" dirty="0">
              <a:latin typeface="Times New Roman"/>
              <a:cs typeface="Times New Roman"/>
            </a:endParaRPr>
          </a:p>
          <a:p>
            <a:pPr>
              <a:buNone/>
            </a:pPr>
            <a:endParaRPr lang="sk-SK" sz="2400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sk-SK" sz="2400" dirty="0">
              <a:latin typeface="Times New Roman"/>
              <a:cs typeface="Times New Roman"/>
            </a:endParaRPr>
          </a:p>
          <a:p>
            <a:r>
              <a:rPr lang="sk-SK" dirty="0" smtClean="0">
                <a:latin typeface="Calibri" pitchFamily="34" charset="0"/>
                <a:cs typeface="Times New Roman"/>
              </a:rPr>
              <a:t>Priamky sú rovnobežné</a:t>
            </a:r>
            <a:endParaRPr lang="sk-SK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sk-SK" dirty="0">
              <a:latin typeface="Calibri" pitchFamily="34" charset="0"/>
              <a:cs typeface="Times New Roman"/>
            </a:endParaRPr>
          </a:p>
          <a:p>
            <a:pPr>
              <a:buNone/>
            </a:pPr>
            <a:endParaRPr lang="sk-SK" dirty="0"/>
          </a:p>
        </p:txBody>
      </p:sp>
      <p:cxnSp>
        <p:nvCxnSpPr>
          <p:cNvPr id="4" name="Rovná spojovacia šípka 3"/>
          <p:cNvCxnSpPr/>
          <p:nvPr/>
        </p:nvCxnSpPr>
        <p:spPr>
          <a:xfrm>
            <a:off x="3923928" y="1916832"/>
            <a:ext cx="1584176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ovná spojnica 4"/>
          <p:cNvCxnSpPr/>
          <p:nvPr/>
        </p:nvCxnSpPr>
        <p:spPr>
          <a:xfrm>
            <a:off x="1043608" y="2708920"/>
            <a:ext cx="432048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ovná spojnica 5"/>
          <p:cNvCxnSpPr/>
          <p:nvPr/>
        </p:nvCxnSpPr>
        <p:spPr>
          <a:xfrm rot="5400000">
            <a:off x="1619672" y="2996952"/>
            <a:ext cx="144016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Násobenie 11"/>
          <p:cNvSpPr/>
          <p:nvPr/>
        </p:nvSpPr>
        <p:spPr>
          <a:xfrm>
            <a:off x="2195736" y="2564904"/>
            <a:ext cx="288032" cy="288032"/>
          </a:xfrm>
          <a:prstGeom prst="mathMultiply">
            <a:avLst/>
          </a:prstGeom>
          <a:solidFill>
            <a:schemeClr val="bg1"/>
          </a:solidFill>
          <a:ln w="317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BlokTextu 13"/>
          <p:cNvSpPr txBox="1"/>
          <p:nvPr/>
        </p:nvSpPr>
        <p:spPr>
          <a:xfrm>
            <a:off x="5220072" y="2564904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solidFill>
                  <a:schemeClr val="bg1"/>
                </a:solidFill>
              </a:rPr>
              <a:t>p</a:t>
            </a:r>
            <a:endParaRPr lang="sk-SK" sz="2800" dirty="0">
              <a:solidFill>
                <a:schemeClr val="bg1"/>
              </a:solidFill>
            </a:endParaRPr>
          </a:p>
        </p:txBody>
      </p:sp>
      <p:sp>
        <p:nvSpPr>
          <p:cNvPr id="16" name="BlokTextu 15"/>
          <p:cNvSpPr txBox="1"/>
          <p:nvPr/>
        </p:nvSpPr>
        <p:spPr>
          <a:xfrm>
            <a:off x="2267744" y="3212976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solidFill>
                  <a:schemeClr val="bg1"/>
                </a:solidFill>
              </a:rPr>
              <a:t>q</a:t>
            </a:r>
            <a:endParaRPr lang="sk-SK" sz="2800" dirty="0">
              <a:solidFill>
                <a:schemeClr val="bg1"/>
              </a:solidFill>
            </a:endParaRPr>
          </a:p>
        </p:txBody>
      </p:sp>
      <p:cxnSp>
        <p:nvCxnSpPr>
          <p:cNvPr id="17" name="Rovná spojovacia šípka 16"/>
          <p:cNvCxnSpPr/>
          <p:nvPr/>
        </p:nvCxnSpPr>
        <p:spPr>
          <a:xfrm>
            <a:off x="4860032" y="4437112"/>
            <a:ext cx="1584176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ovná spojnica 17"/>
          <p:cNvCxnSpPr/>
          <p:nvPr/>
        </p:nvCxnSpPr>
        <p:spPr>
          <a:xfrm flipV="1">
            <a:off x="1115616" y="5085184"/>
            <a:ext cx="4176464" cy="432048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BlokTextu 19"/>
          <p:cNvSpPr txBox="1"/>
          <p:nvPr/>
        </p:nvSpPr>
        <p:spPr>
          <a:xfrm>
            <a:off x="5364088" y="4797152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solidFill>
                  <a:schemeClr val="bg1"/>
                </a:solidFill>
              </a:rPr>
              <a:t>p</a:t>
            </a:r>
            <a:endParaRPr lang="sk-SK" sz="2800" dirty="0">
              <a:solidFill>
                <a:schemeClr val="bg1"/>
              </a:solidFill>
            </a:endParaRPr>
          </a:p>
        </p:txBody>
      </p:sp>
      <p:cxnSp>
        <p:nvCxnSpPr>
          <p:cNvPr id="19" name="Rovná spojnica 18"/>
          <p:cNvCxnSpPr/>
          <p:nvPr/>
        </p:nvCxnSpPr>
        <p:spPr>
          <a:xfrm flipV="1">
            <a:off x="2195736" y="5373216"/>
            <a:ext cx="4176464" cy="432048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BlokTextu 21"/>
          <p:cNvSpPr txBox="1"/>
          <p:nvPr/>
        </p:nvSpPr>
        <p:spPr>
          <a:xfrm>
            <a:off x="6372200" y="5157192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solidFill>
                  <a:schemeClr val="bg1"/>
                </a:solidFill>
              </a:rPr>
              <a:t>q</a:t>
            </a:r>
            <a:endParaRPr lang="sk-SK" sz="2800" dirty="0">
              <a:solidFill>
                <a:schemeClr val="bg1"/>
              </a:solidFill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5652120" y="1628800"/>
            <a:ext cx="1955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3200" dirty="0" smtClean="0"/>
              <a:t>p </a:t>
            </a:r>
            <a:r>
              <a:rPr lang="sk-SK" sz="3200" dirty="0" smtClean="0">
                <a:cs typeface="Times New Roman"/>
              </a:rPr>
              <a:t>┴ q = {P}</a:t>
            </a:r>
            <a:endParaRPr lang="sk-SK" sz="3200" dirty="0"/>
          </a:p>
        </p:txBody>
      </p:sp>
      <p:sp>
        <p:nvSpPr>
          <p:cNvPr id="21" name="BlokTextu 20"/>
          <p:cNvSpPr txBox="1"/>
          <p:nvPr/>
        </p:nvSpPr>
        <p:spPr>
          <a:xfrm>
            <a:off x="6588224" y="4077072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dirty="0" smtClean="0"/>
              <a:t>p </a:t>
            </a:r>
            <a:r>
              <a:rPr lang="sk-SK" sz="3200" dirty="0" smtClean="0">
                <a:cs typeface="Times New Roman"/>
              </a:rPr>
              <a:t>‖ q</a:t>
            </a:r>
            <a:endParaRPr lang="sk-SK" sz="3200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animBg="1"/>
      <p:bldP spid="14" grpId="0"/>
      <p:bldP spid="16" grpId="0"/>
      <p:bldP spid="20" grpId="0"/>
      <p:bldP spid="22" grpId="0"/>
      <p:bldP spid="15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solidFill>
                  <a:srgbClr val="FFFF00"/>
                </a:solidFill>
              </a:rPr>
              <a:t>3. Vzájomná poloha 2 priamok</a:t>
            </a:r>
            <a:endParaRPr lang="sk-SK" dirty="0">
              <a:solidFill>
                <a:srgbClr val="FFFF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/>
          <a:lstStyle/>
          <a:p>
            <a:r>
              <a:rPr lang="sk-SK" dirty="0" smtClean="0"/>
              <a:t>Priamky sú </a:t>
            </a:r>
            <a:r>
              <a:rPr lang="sk-SK" dirty="0" err="1" smtClean="0"/>
              <a:t>mimobežné</a:t>
            </a:r>
            <a:r>
              <a:rPr lang="sk-SK" dirty="0" smtClean="0"/>
              <a:t> </a:t>
            </a:r>
          </a:p>
          <a:p>
            <a:endParaRPr lang="sk-SK" dirty="0"/>
          </a:p>
          <a:p>
            <a:pPr>
              <a:buNone/>
            </a:pPr>
            <a:endParaRPr lang="sk-SK" dirty="0"/>
          </a:p>
        </p:txBody>
      </p:sp>
      <p:grpSp>
        <p:nvGrpSpPr>
          <p:cNvPr id="25" name="Skupina 24"/>
          <p:cNvGrpSpPr/>
          <p:nvPr/>
        </p:nvGrpSpPr>
        <p:grpSpPr>
          <a:xfrm>
            <a:off x="1547664" y="2420888"/>
            <a:ext cx="2304256" cy="2384648"/>
            <a:chOff x="1115616" y="2348880"/>
            <a:chExt cx="2304256" cy="2384648"/>
          </a:xfrm>
        </p:grpSpPr>
        <p:cxnSp>
          <p:nvCxnSpPr>
            <p:cNvPr id="9" name="Rovná spojnica 8"/>
            <p:cNvCxnSpPr/>
            <p:nvPr/>
          </p:nvCxnSpPr>
          <p:spPr>
            <a:xfrm rot="5400000">
              <a:off x="2555776" y="3212976"/>
              <a:ext cx="1728192" cy="0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ovná spojnica 6"/>
            <p:cNvCxnSpPr/>
            <p:nvPr/>
          </p:nvCxnSpPr>
          <p:spPr>
            <a:xfrm rot="5400000">
              <a:off x="251520" y="3861048"/>
              <a:ext cx="1728192" cy="0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ovná spojnica 7"/>
            <p:cNvCxnSpPr/>
            <p:nvPr/>
          </p:nvCxnSpPr>
          <p:spPr>
            <a:xfrm rot="10800000" flipV="1">
              <a:off x="1115616" y="4725144"/>
              <a:ext cx="1791816" cy="8384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9"/>
            <p:cNvCxnSpPr/>
            <p:nvPr/>
          </p:nvCxnSpPr>
          <p:spPr>
            <a:xfrm rot="5400000">
              <a:off x="2051720" y="3861048"/>
              <a:ext cx="1728192" cy="0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ovná spojnica 11"/>
            <p:cNvCxnSpPr/>
            <p:nvPr/>
          </p:nvCxnSpPr>
          <p:spPr>
            <a:xfrm rot="10800000" flipV="1">
              <a:off x="1115616" y="2996952"/>
              <a:ext cx="1791816" cy="8384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ovná spojnica 13"/>
            <p:cNvCxnSpPr/>
            <p:nvPr/>
          </p:nvCxnSpPr>
          <p:spPr>
            <a:xfrm rot="5400000">
              <a:off x="755576" y="3212976"/>
              <a:ext cx="1728192" cy="0"/>
            </a:xfrm>
            <a:prstGeom prst="line">
              <a:avLst/>
            </a:prstGeom>
            <a:ln w="25400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ovná spojnica 14"/>
            <p:cNvCxnSpPr/>
            <p:nvPr/>
          </p:nvCxnSpPr>
          <p:spPr>
            <a:xfrm rot="5400000">
              <a:off x="2843808" y="4149080"/>
              <a:ext cx="648072" cy="504056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17"/>
            <p:cNvCxnSpPr/>
            <p:nvPr/>
          </p:nvCxnSpPr>
          <p:spPr>
            <a:xfrm rot="5400000">
              <a:off x="2843808" y="2420888"/>
              <a:ext cx="648072" cy="504056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18"/>
            <p:cNvCxnSpPr/>
            <p:nvPr/>
          </p:nvCxnSpPr>
          <p:spPr>
            <a:xfrm rot="5400000">
              <a:off x="1043608" y="2420888"/>
              <a:ext cx="648072" cy="504056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ovná spojnica 19"/>
            <p:cNvCxnSpPr/>
            <p:nvPr/>
          </p:nvCxnSpPr>
          <p:spPr>
            <a:xfrm rot="5400000">
              <a:off x="1043608" y="4149080"/>
              <a:ext cx="648072" cy="504056"/>
            </a:xfrm>
            <a:prstGeom prst="line">
              <a:avLst/>
            </a:prstGeom>
            <a:ln w="25400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ovná spojnica 21"/>
            <p:cNvCxnSpPr/>
            <p:nvPr/>
          </p:nvCxnSpPr>
          <p:spPr>
            <a:xfrm rot="10800000" flipV="1">
              <a:off x="1619672" y="2348880"/>
              <a:ext cx="1791816" cy="8384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ovná spojnica 22"/>
            <p:cNvCxnSpPr/>
            <p:nvPr/>
          </p:nvCxnSpPr>
          <p:spPr>
            <a:xfrm rot="10800000" flipV="1">
              <a:off x="1619672" y="4077072"/>
              <a:ext cx="1791816" cy="8384"/>
            </a:xfrm>
            <a:prstGeom prst="line">
              <a:avLst/>
            </a:prstGeom>
            <a:ln w="25400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Rovná spojnica 25"/>
          <p:cNvCxnSpPr/>
          <p:nvPr/>
        </p:nvCxnSpPr>
        <p:spPr>
          <a:xfrm>
            <a:off x="1043608" y="3068960"/>
            <a:ext cx="4248472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ovná spojnica 28"/>
          <p:cNvCxnSpPr/>
          <p:nvPr/>
        </p:nvCxnSpPr>
        <p:spPr>
          <a:xfrm rot="5400000" flipH="1" flipV="1">
            <a:off x="2159732" y="3825044"/>
            <a:ext cx="2376264" cy="1872208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BlokTextu 33"/>
          <p:cNvSpPr txBox="1"/>
          <p:nvPr/>
        </p:nvSpPr>
        <p:spPr>
          <a:xfrm>
            <a:off x="5292080" y="2924944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solidFill>
                  <a:schemeClr val="bg1"/>
                </a:solidFill>
              </a:rPr>
              <a:t>p</a:t>
            </a:r>
            <a:endParaRPr lang="sk-SK" sz="2800" dirty="0">
              <a:solidFill>
                <a:schemeClr val="bg1"/>
              </a:solidFill>
            </a:endParaRPr>
          </a:p>
        </p:txBody>
      </p:sp>
      <p:sp>
        <p:nvSpPr>
          <p:cNvPr id="35" name="BlokTextu 34"/>
          <p:cNvSpPr txBox="1"/>
          <p:nvPr/>
        </p:nvSpPr>
        <p:spPr>
          <a:xfrm>
            <a:off x="2483768" y="5733256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solidFill>
                  <a:schemeClr val="bg1"/>
                </a:solidFill>
              </a:rPr>
              <a:t>q</a:t>
            </a:r>
            <a:endParaRPr lang="sk-SK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4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Kosodĺžnik 28"/>
          <p:cNvSpPr/>
          <p:nvPr/>
        </p:nvSpPr>
        <p:spPr>
          <a:xfrm rot="19146786">
            <a:off x="2113724" y="2351227"/>
            <a:ext cx="2961527" cy="2613487"/>
          </a:xfrm>
          <a:prstGeom prst="parallelogram">
            <a:avLst>
              <a:gd name="adj" fmla="val 86416"/>
            </a:avLst>
          </a:prstGeom>
          <a:solidFill>
            <a:schemeClr val="tx1"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19" name="Vývojový diagram: údaje 18"/>
          <p:cNvSpPr/>
          <p:nvPr/>
        </p:nvSpPr>
        <p:spPr>
          <a:xfrm rot="5400000" flipH="1">
            <a:off x="1835696" y="3501008"/>
            <a:ext cx="3528392" cy="504056"/>
          </a:xfrm>
          <a:prstGeom prst="flowChartInputOutput">
            <a:avLst/>
          </a:prstGeom>
          <a:solidFill>
            <a:schemeClr val="accent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solidFill>
                  <a:srgbClr val="FFFF00"/>
                </a:solidFill>
              </a:rPr>
              <a:t>4. Vzájomná poloha bodu a roviny</a:t>
            </a:r>
            <a:endParaRPr lang="sk-SK" dirty="0">
              <a:solidFill>
                <a:srgbClr val="FFFF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824536"/>
          </a:xfrm>
        </p:spPr>
        <p:txBody>
          <a:bodyPr>
            <a:normAutofit fontScale="85000" lnSpcReduction="20000"/>
          </a:bodyPr>
          <a:lstStyle/>
          <a:p>
            <a:r>
              <a:rPr lang="sk-SK" sz="3600" dirty="0" smtClean="0"/>
              <a:t>Bod patrí (leží v) rovine</a:t>
            </a:r>
            <a:endParaRPr lang="sk-SK" sz="3600" dirty="0" smtClean="0">
              <a:latin typeface="Times New Roman"/>
              <a:cs typeface="Times New Roman"/>
            </a:endParaRPr>
          </a:p>
          <a:p>
            <a:endParaRPr lang="sk-SK" dirty="0">
              <a:latin typeface="Times New Roman"/>
              <a:cs typeface="Times New Roman"/>
            </a:endParaRPr>
          </a:p>
          <a:p>
            <a:endParaRPr lang="sk-SK" dirty="0" smtClean="0">
              <a:latin typeface="Times New Roman"/>
              <a:cs typeface="Times New Roman"/>
            </a:endParaRPr>
          </a:p>
          <a:p>
            <a:endParaRPr lang="sk-SK" dirty="0">
              <a:latin typeface="Times New Roman"/>
              <a:cs typeface="Times New Roman"/>
            </a:endParaRPr>
          </a:p>
          <a:p>
            <a:endParaRPr lang="sk-SK" dirty="0" smtClean="0">
              <a:latin typeface="Times New Roman"/>
              <a:cs typeface="Times New Roman"/>
            </a:endParaRPr>
          </a:p>
          <a:p>
            <a:endParaRPr lang="sk-SK" dirty="0">
              <a:latin typeface="Times New Roman"/>
              <a:cs typeface="Times New Roman"/>
            </a:endParaRPr>
          </a:p>
          <a:p>
            <a:endParaRPr lang="sk-SK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sk-SK" dirty="0" smtClean="0">
              <a:latin typeface="Times New Roman"/>
              <a:cs typeface="Times New Roman"/>
            </a:endParaRPr>
          </a:p>
          <a:p>
            <a:endParaRPr lang="sk-SK" dirty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sk-SK" dirty="0" smtClean="0"/>
              <a:t>                   </a:t>
            </a:r>
          </a:p>
          <a:p>
            <a:r>
              <a:rPr lang="sk-SK" sz="3600" dirty="0" smtClean="0"/>
              <a:t>Bod nepatrí (neleží v) rovine</a:t>
            </a:r>
            <a:endParaRPr lang="sk-SK" sz="3600" dirty="0"/>
          </a:p>
        </p:txBody>
      </p:sp>
      <p:cxnSp>
        <p:nvCxnSpPr>
          <p:cNvPr id="4" name="Rovná spojovacia šípka 3"/>
          <p:cNvCxnSpPr/>
          <p:nvPr/>
        </p:nvCxnSpPr>
        <p:spPr>
          <a:xfrm>
            <a:off x="4716016" y="1700808"/>
            <a:ext cx="1584176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BlokTextu 19"/>
          <p:cNvSpPr txBox="1"/>
          <p:nvPr/>
        </p:nvSpPr>
        <p:spPr>
          <a:xfrm>
            <a:off x="3347864" y="465313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schemeClr val="bg1"/>
                </a:solidFill>
                <a:latin typeface="Times New Roman"/>
                <a:cs typeface="Times New Roman"/>
              </a:rPr>
              <a:t>α</a:t>
            </a:r>
            <a:endParaRPr lang="sk-SK" sz="2800" dirty="0">
              <a:solidFill>
                <a:schemeClr val="bg1"/>
              </a:solidFill>
            </a:endParaRPr>
          </a:p>
        </p:txBody>
      </p:sp>
      <p:grpSp>
        <p:nvGrpSpPr>
          <p:cNvPr id="22" name="Skupina 21"/>
          <p:cNvGrpSpPr/>
          <p:nvPr/>
        </p:nvGrpSpPr>
        <p:grpSpPr>
          <a:xfrm>
            <a:off x="2987824" y="3212976"/>
            <a:ext cx="648072" cy="523220"/>
            <a:chOff x="2843808" y="3212976"/>
            <a:chExt cx="648072" cy="523220"/>
          </a:xfrm>
        </p:grpSpPr>
        <p:sp>
          <p:nvSpPr>
            <p:cNvPr id="18" name="Násobenie 17"/>
            <p:cNvSpPr/>
            <p:nvPr/>
          </p:nvSpPr>
          <p:spPr>
            <a:xfrm>
              <a:off x="3203848" y="3429000"/>
              <a:ext cx="288032" cy="288032"/>
            </a:xfrm>
            <a:prstGeom prst="mathMultiply">
              <a:avLst/>
            </a:prstGeom>
            <a:solidFill>
              <a:schemeClr val="bg1"/>
            </a:solidFill>
            <a:ln w="317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21" name="BlokTextu 20"/>
            <p:cNvSpPr txBox="1"/>
            <p:nvPr/>
          </p:nvSpPr>
          <p:spPr>
            <a:xfrm>
              <a:off x="2843808" y="3212976"/>
              <a:ext cx="39305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2800" dirty="0" smtClean="0">
                  <a:solidFill>
                    <a:schemeClr val="bg1"/>
                  </a:solidFill>
                </a:rPr>
                <a:t>A</a:t>
              </a:r>
              <a:endParaRPr lang="sk-SK" sz="28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3" name="Rovná spojovacia šípka 22"/>
          <p:cNvCxnSpPr/>
          <p:nvPr/>
        </p:nvCxnSpPr>
        <p:spPr>
          <a:xfrm>
            <a:off x="5508104" y="5877272"/>
            <a:ext cx="1584176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BlokTextu 26"/>
          <p:cNvSpPr txBox="1"/>
          <p:nvPr/>
        </p:nvSpPr>
        <p:spPr>
          <a:xfrm>
            <a:off x="1331640" y="2348880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solidFill>
                  <a:schemeClr val="bg1"/>
                </a:solidFill>
              </a:rPr>
              <a:t>B</a:t>
            </a:r>
            <a:endParaRPr lang="sk-SK" sz="2800" dirty="0">
              <a:solidFill>
                <a:schemeClr val="bg1"/>
              </a:solidFill>
            </a:endParaRPr>
          </a:p>
        </p:txBody>
      </p:sp>
      <p:grpSp>
        <p:nvGrpSpPr>
          <p:cNvPr id="30" name="Skupina 29"/>
          <p:cNvGrpSpPr/>
          <p:nvPr/>
        </p:nvGrpSpPr>
        <p:grpSpPr>
          <a:xfrm>
            <a:off x="1547664" y="2420888"/>
            <a:ext cx="2304256" cy="2384648"/>
            <a:chOff x="1547664" y="2420888"/>
            <a:chExt cx="2304256" cy="2384648"/>
          </a:xfrm>
        </p:grpSpPr>
        <p:cxnSp>
          <p:nvCxnSpPr>
            <p:cNvPr id="11" name="Rovná spojnica 10"/>
            <p:cNvCxnSpPr/>
            <p:nvPr/>
          </p:nvCxnSpPr>
          <p:spPr>
            <a:xfrm rot="5400000">
              <a:off x="1187624" y="3284984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Rovná spojnica 5"/>
            <p:cNvCxnSpPr/>
            <p:nvPr/>
          </p:nvCxnSpPr>
          <p:spPr>
            <a:xfrm rot="5400000">
              <a:off x="2987824" y="3284984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ovná spojnica 6"/>
            <p:cNvCxnSpPr/>
            <p:nvPr/>
          </p:nvCxnSpPr>
          <p:spPr>
            <a:xfrm rot="5400000">
              <a:off x="683568" y="3933056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ovná spojnica 7"/>
            <p:cNvCxnSpPr/>
            <p:nvPr/>
          </p:nvCxnSpPr>
          <p:spPr>
            <a:xfrm rot="10800000" flipV="1">
              <a:off x="1547664" y="4797152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ovná spojnica 8"/>
            <p:cNvCxnSpPr/>
            <p:nvPr/>
          </p:nvCxnSpPr>
          <p:spPr>
            <a:xfrm rot="5400000">
              <a:off x="2483768" y="3933056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9"/>
            <p:cNvCxnSpPr/>
            <p:nvPr/>
          </p:nvCxnSpPr>
          <p:spPr>
            <a:xfrm rot="10800000" flipV="1">
              <a:off x="1547664" y="3068960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ovná spojnica 11"/>
            <p:cNvCxnSpPr/>
            <p:nvPr/>
          </p:nvCxnSpPr>
          <p:spPr>
            <a:xfrm rot="5400000">
              <a:off x="3275856" y="4221088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ovná spojnica 12"/>
            <p:cNvCxnSpPr/>
            <p:nvPr/>
          </p:nvCxnSpPr>
          <p:spPr>
            <a:xfrm rot="5400000">
              <a:off x="3275856" y="2492896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ovná spojnica 13"/>
            <p:cNvCxnSpPr/>
            <p:nvPr/>
          </p:nvCxnSpPr>
          <p:spPr>
            <a:xfrm rot="5400000">
              <a:off x="1475656" y="2492896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ovná spojnica 14"/>
            <p:cNvCxnSpPr/>
            <p:nvPr/>
          </p:nvCxnSpPr>
          <p:spPr>
            <a:xfrm rot="5400000">
              <a:off x="1475656" y="4221088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ovná spojnica 15"/>
            <p:cNvCxnSpPr/>
            <p:nvPr/>
          </p:nvCxnSpPr>
          <p:spPr>
            <a:xfrm rot="10800000" flipV="1">
              <a:off x="2051720" y="2420888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ovná spojnica 16"/>
            <p:cNvCxnSpPr/>
            <p:nvPr/>
          </p:nvCxnSpPr>
          <p:spPr>
            <a:xfrm rot="10800000" flipV="1">
              <a:off x="2051720" y="4149080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Násobenie 25"/>
          <p:cNvSpPr/>
          <p:nvPr/>
        </p:nvSpPr>
        <p:spPr>
          <a:xfrm>
            <a:off x="1619672" y="2636912"/>
            <a:ext cx="288032" cy="288032"/>
          </a:xfrm>
          <a:prstGeom prst="mathMultiply">
            <a:avLst/>
          </a:prstGeom>
          <a:solidFill>
            <a:schemeClr val="bg1"/>
          </a:solidFill>
          <a:ln w="317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1" name="BlokTextu 30"/>
          <p:cNvSpPr txBox="1"/>
          <p:nvPr/>
        </p:nvSpPr>
        <p:spPr>
          <a:xfrm>
            <a:off x="6444208" y="1412776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dirty="0" smtClean="0"/>
              <a:t>A </a:t>
            </a:r>
            <a:r>
              <a:rPr lang="el-GR" sz="3200" dirty="0" smtClean="0">
                <a:cs typeface="Times New Roman"/>
              </a:rPr>
              <a:t>ϵ</a:t>
            </a:r>
            <a:r>
              <a:rPr lang="sk-SK" sz="3200" dirty="0" smtClean="0">
                <a:cs typeface="Times New Roman"/>
              </a:rPr>
              <a:t> </a:t>
            </a:r>
            <a:r>
              <a:rPr lang="el-GR" sz="3200" dirty="0" smtClean="0">
                <a:cs typeface="Times New Roman"/>
              </a:rPr>
              <a:t>α</a:t>
            </a:r>
            <a:endParaRPr lang="sk-SK" sz="3200" dirty="0"/>
          </a:p>
        </p:txBody>
      </p:sp>
      <p:grpSp>
        <p:nvGrpSpPr>
          <p:cNvPr id="35" name="Skupina 34"/>
          <p:cNvGrpSpPr/>
          <p:nvPr/>
        </p:nvGrpSpPr>
        <p:grpSpPr>
          <a:xfrm>
            <a:off x="7092280" y="5589240"/>
            <a:ext cx="1872208" cy="584775"/>
            <a:chOff x="7092280" y="5589240"/>
            <a:chExt cx="1872208" cy="584775"/>
          </a:xfrm>
        </p:grpSpPr>
        <p:cxnSp>
          <p:nvCxnSpPr>
            <p:cNvPr id="24" name="Rovná spojnica 23"/>
            <p:cNvCxnSpPr/>
            <p:nvPr/>
          </p:nvCxnSpPr>
          <p:spPr>
            <a:xfrm rot="5400000" flipH="1" flipV="1">
              <a:off x="7416316" y="5769260"/>
              <a:ext cx="360040" cy="288032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BlokTextu 31"/>
            <p:cNvSpPr txBox="1"/>
            <p:nvPr/>
          </p:nvSpPr>
          <p:spPr>
            <a:xfrm>
              <a:off x="7092280" y="5589240"/>
              <a:ext cx="187220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3200" dirty="0" smtClean="0"/>
                <a:t>B </a:t>
              </a:r>
              <a:r>
                <a:rPr lang="el-GR" sz="3200" dirty="0" smtClean="0">
                  <a:cs typeface="Times New Roman"/>
                </a:rPr>
                <a:t>ϵ</a:t>
              </a:r>
              <a:r>
                <a:rPr lang="sk-SK" sz="3200" dirty="0" smtClean="0">
                  <a:cs typeface="Times New Roman"/>
                </a:rPr>
                <a:t> </a:t>
              </a:r>
              <a:r>
                <a:rPr lang="el-GR" sz="3200" dirty="0" smtClean="0">
                  <a:cs typeface="Times New Roman"/>
                </a:rPr>
                <a:t>α</a:t>
              </a:r>
              <a:endParaRPr lang="sk-SK" sz="3200" dirty="0"/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" grpId="0"/>
      <p:bldP spid="20" grpId="0"/>
      <p:bldP spid="27" grpId="0"/>
      <p:bldP spid="26" grpId="0" animBg="1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rgbClr val="FFFF00"/>
                </a:solidFill>
              </a:rPr>
              <a:t>5. Vzájomná poloha priamky a roviny</a:t>
            </a:r>
            <a:endParaRPr lang="sk-SK" dirty="0">
              <a:solidFill>
                <a:srgbClr val="FFFF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Priamka patrí (leží v) rovine</a:t>
            </a:r>
            <a:endParaRPr lang="sk-SK" dirty="0"/>
          </a:p>
        </p:txBody>
      </p:sp>
      <p:cxnSp>
        <p:nvCxnSpPr>
          <p:cNvPr id="4" name="Rovná spojovacia šípka 3"/>
          <p:cNvCxnSpPr/>
          <p:nvPr/>
        </p:nvCxnSpPr>
        <p:spPr>
          <a:xfrm>
            <a:off x="5508104" y="1916832"/>
            <a:ext cx="1584176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/>
          <p:cNvGrpSpPr/>
          <p:nvPr/>
        </p:nvGrpSpPr>
        <p:grpSpPr>
          <a:xfrm>
            <a:off x="1475656" y="2708920"/>
            <a:ext cx="2304256" cy="2384648"/>
            <a:chOff x="1115616" y="2348880"/>
            <a:chExt cx="2304256" cy="2384648"/>
          </a:xfrm>
        </p:grpSpPr>
        <p:cxnSp>
          <p:nvCxnSpPr>
            <p:cNvPr id="6" name="Rovná spojnica 5"/>
            <p:cNvCxnSpPr/>
            <p:nvPr/>
          </p:nvCxnSpPr>
          <p:spPr>
            <a:xfrm rot="5400000">
              <a:off x="2555776" y="3212976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ovná spojnica 6"/>
            <p:cNvCxnSpPr/>
            <p:nvPr/>
          </p:nvCxnSpPr>
          <p:spPr>
            <a:xfrm rot="5400000">
              <a:off x="251520" y="3861048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ovná spojnica 7"/>
            <p:cNvCxnSpPr/>
            <p:nvPr/>
          </p:nvCxnSpPr>
          <p:spPr>
            <a:xfrm rot="10800000" flipV="1">
              <a:off x="1115616" y="4725144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ovná spojnica 8"/>
            <p:cNvCxnSpPr/>
            <p:nvPr/>
          </p:nvCxnSpPr>
          <p:spPr>
            <a:xfrm rot="5400000">
              <a:off x="2051720" y="3861048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9"/>
            <p:cNvCxnSpPr/>
            <p:nvPr/>
          </p:nvCxnSpPr>
          <p:spPr>
            <a:xfrm rot="10800000" flipV="1">
              <a:off x="1115616" y="2996952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10"/>
            <p:cNvCxnSpPr/>
            <p:nvPr/>
          </p:nvCxnSpPr>
          <p:spPr>
            <a:xfrm rot="5400000">
              <a:off x="755576" y="3212976"/>
              <a:ext cx="1728192" cy="0"/>
            </a:xfrm>
            <a:prstGeom prst="line">
              <a:avLst/>
            </a:prstGeom>
            <a:ln w="22225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ovná spojnica 11"/>
            <p:cNvCxnSpPr/>
            <p:nvPr/>
          </p:nvCxnSpPr>
          <p:spPr>
            <a:xfrm rot="5400000">
              <a:off x="2843808" y="4149080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ovná spojnica 12"/>
            <p:cNvCxnSpPr/>
            <p:nvPr/>
          </p:nvCxnSpPr>
          <p:spPr>
            <a:xfrm rot="5400000">
              <a:off x="2843808" y="2420888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ovná spojnica 13"/>
            <p:cNvCxnSpPr/>
            <p:nvPr/>
          </p:nvCxnSpPr>
          <p:spPr>
            <a:xfrm rot="5400000">
              <a:off x="1043608" y="2420888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ovná spojnica 14"/>
            <p:cNvCxnSpPr/>
            <p:nvPr/>
          </p:nvCxnSpPr>
          <p:spPr>
            <a:xfrm rot="5400000">
              <a:off x="1043608" y="4149080"/>
              <a:ext cx="648072" cy="504056"/>
            </a:xfrm>
            <a:prstGeom prst="line">
              <a:avLst/>
            </a:prstGeom>
            <a:ln w="22225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ovná spojnica 15"/>
            <p:cNvCxnSpPr/>
            <p:nvPr/>
          </p:nvCxnSpPr>
          <p:spPr>
            <a:xfrm rot="10800000" flipV="1">
              <a:off x="1619672" y="2348880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ovná spojnica 16"/>
            <p:cNvCxnSpPr/>
            <p:nvPr/>
          </p:nvCxnSpPr>
          <p:spPr>
            <a:xfrm rot="10800000" flipV="1">
              <a:off x="1619672" y="4077072"/>
              <a:ext cx="1791816" cy="8384"/>
            </a:xfrm>
            <a:prstGeom prst="line">
              <a:avLst/>
            </a:prstGeom>
            <a:ln w="22225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Skupina 27"/>
          <p:cNvGrpSpPr/>
          <p:nvPr/>
        </p:nvGrpSpPr>
        <p:grpSpPr>
          <a:xfrm>
            <a:off x="2051720" y="2780928"/>
            <a:ext cx="2961527" cy="2969145"/>
            <a:chOff x="2113723" y="2639259"/>
            <a:chExt cx="2961527" cy="2969145"/>
          </a:xfrm>
        </p:grpSpPr>
        <p:sp>
          <p:nvSpPr>
            <p:cNvPr id="25" name="Kosodĺžnik 24"/>
            <p:cNvSpPr/>
            <p:nvPr/>
          </p:nvSpPr>
          <p:spPr>
            <a:xfrm rot="19146786">
              <a:off x="2113723" y="2639259"/>
              <a:ext cx="2961527" cy="2613487"/>
            </a:xfrm>
            <a:prstGeom prst="parallelogram">
              <a:avLst>
                <a:gd name="adj" fmla="val 86416"/>
              </a:avLst>
            </a:prstGeom>
            <a:solidFill>
              <a:schemeClr val="tx1">
                <a:alpha val="5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dirty="0"/>
            </a:p>
          </p:txBody>
        </p:sp>
        <p:sp>
          <p:nvSpPr>
            <p:cNvPr id="26" name="BlokTextu 25"/>
            <p:cNvSpPr txBox="1"/>
            <p:nvPr/>
          </p:nvSpPr>
          <p:spPr>
            <a:xfrm>
              <a:off x="3347864" y="5085184"/>
              <a:ext cx="3754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800" dirty="0" smtClean="0">
                  <a:solidFill>
                    <a:schemeClr val="bg1"/>
                  </a:solidFill>
                  <a:latin typeface="Times New Roman"/>
                  <a:cs typeface="Times New Roman"/>
                </a:rPr>
                <a:t>α</a:t>
              </a:r>
              <a:endParaRPr lang="sk-SK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4" name="Skupina 33"/>
          <p:cNvGrpSpPr/>
          <p:nvPr/>
        </p:nvGrpSpPr>
        <p:grpSpPr>
          <a:xfrm>
            <a:off x="2411760" y="3429000"/>
            <a:ext cx="2160240" cy="2592288"/>
            <a:chOff x="2339752" y="3429000"/>
            <a:chExt cx="2160240" cy="2592288"/>
          </a:xfrm>
        </p:grpSpPr>
        <p:cxnSp>
          <p:nvCxnSpPr>
            <p:cNvPr id="27" name="Rovná spojnica 26"/>
            <p:cNvCxnSpPr/>
            <p:nvPr/>
          </p:nvCxnSpPr>
          <p:spPr>
            <a:xfrm rot="5400000" flipH="1" flipV="1">
              <a:off x="2195736" y="3717032"/>
              <a:ext cx="2592288" cy="2016224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BlokTextu 28"/>
            <p:cNvSpPr txBox="1"/>
            <p:nvPr/>
          </p:nvSpPr>
          <p:spPr>
            <a:xfrm>
              <a:off x="2339752" y="5445224"/>
              <a:ext cx="373820" cy="523220"/>
            </a:xfrm>
            <a:prstGeom prst="rect">
              <a:avLst/>
            </a:prstGeom>
            <a:noFill/>
            <a:ln w="2222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sk-SK" sz="2800" dirty="0" smtClean="0">
                  <a:solidFill>
                    <a:schemeClr val="bg1"/>
                  </a:solidFill>
                </a:rPr>
                <a:t>p</a:t>
              </a:r>
              <a:endParaRPr lang="sk-SK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35" name="BlokTextu 34"/>
          <p:cNvSpPr txBox="1"/>
          <p:nvPr/>
        </p:nvSpPr>
        <p:spPr>
          <a:xfrm>
            <a:off x="7092280" y="1628800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dirty="0" smtClean="0"/>
              <a:t>p </a:t>
            </a:r>
            <a:r>
              <a:rPr lang="el-GR" sz="3200" dirty="0" smtClean="0">
                <a:cs typeface="Times New Roman"/>
              </a:rPr>
              <a:t>ϵ</a:t>
            </a:r>
            <a:r>
              <a:rPr lang="sk-SK" sz="3200" dirty="0" smtClean="0">
                <a:cs typeface="Times New Roman"/>
              </a:rPr>
              <a:t> </a:t>
            </a:r>
            <a:r>
              <a:rPr lang="el-GR" sz="3200" dirty="0" smtClean="0">
                <a:cs typeface="Times New Roman"/>
              </a:rPr>
              <a:t>α</a:t>
            </a:r>
            <a:endParaRPr lang="sk-SK" sz="3200" dirty="0"/>
          </a:p>
        </p:txBody>
      </p:sp>
      <p:sp>
        <p:nvSpPr>
          <p:cNvPr id="30" name="BlokTextu 29"/>
          <p:cNvSpPr txBox="1"/>
          <p:nvPr/>
        </p:nvSpPr>
        <p:spPr>
          <a:xfrm>
            <a:off x="5220072" y="5373216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dirty="0" smtClean="0"/>
              <a:t>p - priesečnica</a:t>
            </a:r>
            <a:endParaRPr lang="sk-SK" sz="3200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5" grpId="0"/>
      <p:bldP spid="30" grpId="0"/>
    </p:bld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Špička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523</TotalTime>
  <Words>324</Words>
  <Application>Microsoft Office PowerPoint</Application>
  <PresentationFormat>Prezentácia na obrazovke (4:3)</PresentationFormat>
  <Paragraphs>128</Paragraphs>
  <Slides>16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17" baseType="lpstr">
      <vt:lpstr>Motív Office</vt:lpstr>
      <vt:lpstr>Prezentácia programu PowerPoint</vt:lpstr>
      <vt:lpstr>Vzájomná poloha bodov, priamok a rovín</vt:lpstr>
      <vt:lpstr>1. Vzájomná poloha 2 bodov:</vt:lpstr>
      <vt:lpstr>2. Vzájomná poloha bodu a priamky</vt:lpstr>
      <vt:lpstr>3. Vzájomná poloha 2 priamok</vt:lpstr>
      <vt:lpstr>3. Vzájomná poloha 2 priamok</vt:lpstr>
      <vt:lpstr>3. Vzájomná poloha 2 priamok</vt:lpstr>
      <vt:lpstr>4. Vzájomná poloha bodu a roviny</vt:lpstr>
      <vt:lpstr>5. Vzájomná poloha priamky a roviny</vt:lpstr>
      <vt:lpstr>5. Vzájomná poloha priamky a roviny</vt:lpstr>
      <vt:lpstr>5. Vzájomná poloha priamky a roviny</vt:lpstr>
      <vt:lpstr>5. Vzájomná poloha priamky a roviny</vt:lpstr>
      <vt:lpstr>6. Vzájomná poloha 2 rovín</vt:lpstr>
      <vt:lpstr>6. Vzájomná poloha 2 rovín</vt:lpstr>
      <vt:lpstr>6. Vzájomná poloha 2 rovín</vt:lpstr>
      <vt:lpstr>6. Vzájomná poloha 2 rovín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Vzájomná poloha bodov, priamok a rovín</dc:title>
  <dc:creator>Jana Kartíková</dc:creator>
  <cp:lastModifiedBy>Kurz MPC</cp:lastModifiedBy>
  <cp:revision>52</cp:revision>
  <dcterms:created xsi:type="dcterms:W3CDTF">2010-09-07T15:52:27Z</dcterms:created>
  <dcterms:modified xsi:type="dcterms:W3CDTF">2014-04-26T09:14:35Z</dcterms:modified>
</cp:coreProperties>
</file>